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317" r:id="rId2"/>
    <p:sldId id="348" r:id="rId3"/>
    <p:sldId id="346" r:id="rId4"/>
    <p:sldId id="356" r:id="rId5"/>
    <p:sldId id="360" r:id="rId6"/>
    <p:sldId id="358" r:id="rId7"/>
    <p:sldId id="359" r:id="rId8"/>
    <p:sldId id="347" r:id="rId9"/>
    <p:sldId id="321" r:id="rId10"/>
  </p:sldIdLst>
  <p:sldSz cx="1188085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742">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eyt k" initials="fk" lastIdx="1" clrIdx="0">
    <p:extLst>
      <p:ext uri="{19B8F6BF-5375-455C-9EA6-DF929625EA0E}">
        <p15:presenceInfo xmlns:p15="http://schemas.microsoft.com/office/powerpoint/2012/main" userId="5d0e5b1fc11b837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Orta Stil 2 - Vurgu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67" autoAdjust="0"/>
    <p:restoredTop sz="94789"/>
  </p:normalViewPr>
  <p:slideViewPr>
    <p:cSldViewPr>
      <p:cViewPr varScale="1">
        <p:scale>
          <a:sx n="104" d="100"/>
          <a:sy n="104" d="100"/>
        </p:scale>
        <p:origin x="1128" y="114"/>
      </p:cViewPr>
      <p:guideLst>
        <p:guide orient="horz" pos="2160"/>
        <p:guide pos="3742"/>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e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3/20/2023</a:t>
            </a:fld>
            <a:endParaRPr lang="en-US"/>
          </a:p>
        </p:txBody>
      </p:sp>
      <p:sp>
        <p:nvSpPr>
          <p:cNvPr id="4" name="Slide Image Placeholder 3"/>
          <p:cNvSpPr>
            <a:spLocks noGrp="1" noRot="1" noChangeAspect="1"/>
          </p:cNvSpPr>
          <p:nvPr>
            <p:ph type="sldImg" idx="2"/>
          </p:nvPr>
        </p:nvSpPr>
        <p:spPr>
          <a:xfrm>
            <a:off x="755809" y="1143000"/>
            <a:ext cx="5346383"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1 Başlık"/>
          <p:cNvSpPr>
            <a:spLocks noGrp="1"/>
          </p:cNvSpPr>
          <p:nvPr>
            <p:ph type="ctrTitle" hasCustomPrompt="1"/>
          </p:nvPr>
        </p:nvSpPr>
        <p:spPr>
          <a:xfrm>
            <a:off x="891065" y="2130428"/>
            <a:ext cx="10098722" cy="1470025"/>
          </a:xfrm>
        </p:spPr>
        <p:txBody>
          <a:bodyPr/>
          <a:lstStyle/>
          <a:p>
            <a:r>
              <a:rPr lang="tr-TR"/>
              <a:t>Asıl başlık stili için tıklatın</a:t>
            </a:r>
          </a:p>
        </p:txBody>
      </p:sp>
      <p:sp>
        <p:nvSpPr>
          <p:cNvPr id="3" name="2 Alt Başlık"/>
          <p:cNvSpPr>
            <a:spLocks noGrp="1"/>
          </p:cNvSpPr>
          <p:nvPr>
            <p:ph type="subTitle" idx="1" hasCustomPrompt="1"/>
          </p:nvPr>
        </p:nvSpPr>
        <p:spPr>
          <a:xfrm>
            <a:off x="1782127" y="3886200"/>
            <a:ext cx="8316596"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tıklatın</a:t>
            </a:r>
          </a:p>
        </p:txBody>
      </p:sp>
      <p:sp>
        <p:nvSpPr>
          <p:cNvPr id="4" name="3 Veri Yer Tutucusu"/>
          <p:cNvSpPr>
            <a:spLocks noGrp="1"/>
          </p:cNvSpPr>
          <p:nvPr>
            <p:ph type="dt" sz="half" idx="10"/>
          </p:nvPr>
        </p:nvSpPr>
        <p:spPr/>
        <p:txBody>
          <a:bodyPr/>
          <a:lstStyle/>
          <a:p>
            <a:fld id="{A23720DD-5B6D-40BF-8493-A6B52D484E6B}" type="datetimeFigureOut">
              <a:rPr lang="tr-TR" smtClean="0"/>
              <a:t>20.03.2023</a:t>
            </a:fld>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lstStyle/>
          <a:p>
            <a:r>
              <a:rPr lang="tr-TR"/>
              <a:t>Asıl başlık stili için tıklatın</a:t>
            </a:r>
          </a:p>
        </p:txBody>
      </p:sp>
      <p:sp>
        <p:nvSpPr>
          <p:cNvPr id="3" name="2 Dikey Metin Yer Tutucusu"/>
          <p:cNvSpPr>
            <a:spLocks noGrp="1"/>
          </p:cNvSpPr>
          <p:nvPr>
            <p:ph type="body" orient="vert" idx="1" hasCustomPrompt="1"/>
          </p:nvPr>
        </p:nvSpPr>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Veri Yer Tutucusu"/>
          <p:cNvSpPr>
            <a:spLocks noGrp="1"/>
          </p:cNvSpPr>
          <p:nvPr>
            <p:ph type="dt" sz="half" idx="10"/>
          </p:nvPr>
        </p:nvSpPr>
        <p:spPr/>
        <p:txBody>
          <a:bodyPr/>
          <a:lstStyle/>
          <a:p>
            <a:fld id="{A23720DD-5B6D-40BF-8493-A6B52D484E6B}" type="datetimeFigureOut">
              <a:rPr lang="tr-TR" smtClean="0"/>
              <a:t>20.03.2023</a:t>
            </a:fld>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1 Dikey Başlık"/>
          <p:cNvSpPr>
            <a:spLocks noGrp="1"/>
          </p:cNvSpPr>
          <p:nvPr>
            <p:ph type="title" orient="vert" hasCustomPrompt="1"/>
          </p:nvPr>
        </p:nvSpPr>
        <p:spPr>
          <a:xfrm>
            <a:off x="8613616" y="274641"/>
            <a:ext cx="2673191" cy="5851525"/>
          </a:xfrm>
        </p:spPr>
        <p:txBody>
          <a:bodyPr vert="eaVert"/>
          <a:lstStyle/>
          <a:p>
            <a:r>
              <a:rPr lang="tr-TR"/>
              <a:t>Asıl başlık stili için tıklatın</a:t>
            </a:r>
          </a:p>
        </p:txBody>
      </p:sp>
      <p:sp>
        <p:nvSpPr>
          <p:cNvPr id="3" name="2 Dikey Metin Yer Tutucusu"/>
          <p:cNvSpPr>
            <a:spLocks noGrp="1"/>
          </p:cNvSpPr>
          <p:nvPr>
            <p:ph type="body" orient="vert" idx="1" hasCustomPrompt="1"/>
          </p:nvPr>
        </p:nvSpPr>
        <p:spPr>
          <a:xfrm>
            <a:off x="594044" y="274641"/>
            <a:ext cx="7821559" cy="5851525"/>
          </a:xfrm>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Veri Yer Tutucusu"/>
          <p:cNvSpPr>
            <a:spLocks noGrp="1"/>
          </p:cNvSpPr>
          <p:nvPr>
            <p:ph type="dt" sz="half" idx="10"/>
          </p:nvPr>
        </p:nvSpPr>
        <p:spPr/>
        <p:txBody>
          <a:bodyPr/>
          <a:lstStyle/>
          <a:p>
            <a:fld id="{A23720DD-5B6D-40BF-8493-A6B52D484E6B}" type="datetimeFigureOut">
              <a:rPr lang="tr-TR" smtClean="0"/>
              <a:t>20.03.2023</a:t>
            </a:fld>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lstStyle/>
          <a:p>
            <a:r>
              <a:rPr lang="tr-TR"/>
              <a:t>Asıl başlık stili için tıklatın</a:t>
            </a:r>
          </a:p>
        </p:txBody>
      </p:sp>
      <p:sp>
        <p:nvSpPr>
          <p:cNvPr id="3" name="2 İçerik Yer Tutucusu"/>
          <p:cNvSpPr>
            <a:spLocks noGrp="1"/>
          </p:cNvSpPr>
          <p:nvPr>
            <p:ph idx="1" hasCustomPrompt="1"/>
          </p:nvPr>
        </p:nvSpPr>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Veri Yer Tutucusu"/>
          <p:cNvSpPr>
            <a:spLocks noGrp="1"/>
          </p:cNvSpPr>
          <p:nvPr>
            <p:ph type="dt" sz="half" idx="10"/>
          </p:nvPr>
        </p:nvSpPr>
        <p:spPr/>
        <p:txBody>
          <a:bodyPr/>
          <a:lstStyle/>
          <a:p>
            <a:fld id="{A23720DD-5B6D-40BF-8493-A6B52D484E6B}" type="datetimeFigureOut">
              <a:rPr lang="tr-TR" smtClean="0"/>
              <a:t>20.03.2023</a:t>
            </a:fld>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1 Başlık"/>
          <p:cNvSpPr>
            <a:spLocks noGrp="1"/>
          </p:cNvSpPr>
          <p:nvPr>
            <p:ph type="title" hasCustomPrompt="1"/>
          </p:nvPr>
        </p:nvSpPr>
        <p:spPr>
          <a:xfrm>
            <a:off x="938507" y="4406903"/>
            <a:ext cx="10098722" cy="1362075"/>
          </a:xfrm>
        </p:spPr>
        <p:txBody>
          <a:bodyPr anchor="t"/>
          <a:lstStyle>
            <a:lvl1pPr algn="l">
              <a:defRPr sz="4000" b="1" cap="all"/>
            </a:lvl1pPr>
          </a:lstStyle>
          <a:p>
            <a:r>
              <a:rPr lang="tr-TR"/>
              <a:t>Asıl başlık stili için tıklatın</a:t>
            </a:r>
          </a:p>
        </p:txBody>
      </p:sp>
      <p:sp>
        <p:nvSpPr>
          <p:cNvPr id="3" name="2 Metin Yer Tutucusu"/>
          <p:cNvSpPr>
            <a:spLocks noGrp="1"/>
          </p:cNvSpPr>
          <p:nvPr>
            <p:ph type="body" idx="1" hasCustomPrompt="1"/>
          </p:nvPr>
        </p:nvSpPr>
        <p:spPr>
          <a:xfrm>
            <a:off x="938507" y="2906713"/>
            <a:ext cx="10098722"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tıklatın</a:t>
            </a:r>
          </a:p>
        </p:txBody>
      </p:sp>
      <p:sp>
        <p:nvSpPr>
          <p:cNvPr id="4" name="3 Veri Yer Tutucusu"/>
          <p:cNvSpPr>
            <a:spLocks noGrp="1"/>
          </p:cNvSpPr>
          <p:nvPr>
            <p:ph type="dt" sz="half" idx="10"/>
          </p:nvPr>
        </p:nvSpPr>
        <p:spPr/>
        <p:txBody>
          <a:bodyPr/>
          <a:lstStyle/>
          <a:p>
            <a:fld id="{A23720DD-5B6D-40BF-8493-A6B52D484E6B}" type="datetimeFigureOut">
              <a:rPr lang="tr-TR" smtClean="0"/>
              <a:t>20.03.2023</a:t>
            </a:fld>
            <a:endParaRPr lang="tr-TR"/>
          </a:p>
        </p:txBody>
      </p:sp>
      <p:sp>
        <p:nvSpPr>
          <p:cNvPr id="5" name="4 Altbilgi Yer Tutucusu"/>
          <p:cNvSpPr>
            <a:spLocks noGrp="1"/>
          </p:cNvSpPr>
          <p:nvPr>
            <p:ph type="ftr" sz="quarter" idx="11"/>
          </p:nvPr>
        </p:nvSpPr>
        <p:spPr/>
        <p:txBody>
          <a:bodyPr/>
          <a:lstStyle/>
          <a:p>
            <a:endParaRPr lang="tr-TR"/>
          </a:p>
        </p:txBody>
      </p:sp>
      <p:sp>
        <p:nvSpPr>
          <p:cNvPr id="6" name="5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lstStyle/>
          <a:p>
            <a:r>
              <a:rPr lang="tr-TR"/>
              <a:t>Asıl başlık stili için tıklatın</a:t>
            </a:r>
          </a:p>
        </p:txBody>
      </p:sp>
      <p:sp>
        <p:nvSpPr>
          <p:cNvPr id="3" name="2 İçerik Yer Tutucusu"/>
          <p:cNvSpPr>
            <a:spLocks noGrp="1"/>
          </p:cNvSpPr>
          <p:nvPr>
            <p:ph sz="half" idx="1" hasCustomPrompt="1"/>
          </p:nvPr>
        </p:nvSpPr>
        <p:spPr>
          <a:xfrm>
            <a:off x="594043" y="1600203"/>
            <a:ext cx="524737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İçerik Yer Tutucusu"/>
          <p:cNvSpPr>
            <a:spLocks noGrp="1"/>
          </p:cNvSpPr>
          <p:nvPr>
            <p:ph sz="half" idx="2" hasCustomPrompt="1"/>
          </p:nvPr>
        </p:nvSpPr>
        <p:spPr>
          <a:xfrm>
            <a:off x="6039433" y="1600203"/>
            <a:ext cx="524737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4 Veri Yer Tutucusu"/>
          <p:cNvSpPr>
            <a:spLocks noGrp="1"/>
          </p:cNvSpPr>
          <p:nvPr>
            <p:ph type="dt" sz="half" idx="10"/>
          </p:nvPr>
        </p:nvSpPr>
        <p:spPr/>
        <p:txBody>
          <a:bodyPr/>
          <a:lstStyle/>
          <a:p>
            <a:fld id="{A23720DD-5B6D-40BF-8493-A6B52D484E6B}" type="datetimeFigureOut">
              <a:rPr lang="tr-TR" smtClean="0"/>
              <a:t>20.03.2023</a:t>
            </a:fld>
            <a:endParaRPr lang="tr-TR"/>
          </a:p>
        </p:txBody>
      </p:sp>
      <p:sp>
        <p:nvSpPr>
          <p:cNvPr id="6" name="5 Altbilgi Yer Tutucusu"/>
          <p:cNvSpPr>
            <a:spLocks noGrp="1"/>
          </p:cNvSpPr>
          <p:nvPr>
            <p:ph type="ftr" sz="quarter" idx="11"/>
          </p:nvPr>
        </p:nvSpPr>
        <p:spPr/>
        <p:txBody>
          <a:bodyPr/>
          <a:lstStyle/>
          <a:p>
            <a:endParaRPr lang="tr-TR"/>
          </a:p>
        </p:txBody>
      </p:sp>
      <p:sp>
        <p:nvSpPr>
          <p:cNvPr id="7" name="6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lstStyle>
            <a:lvl1pPr>
              <a:defRPr/>
            </a:lvl1pPr>
          </a:lstStyle>
          <a:p>
            <a:r>
              <a:rPr lang="tr-TR"/>
              <a:t>Asıl başlık stili için tıklatın</a:t>
            </a:r>
          </a:p>
        </p:txBody>
      </p:sp>
      <p:sp>
        <p:nvSpPr>
          <p:cNvPr id="3" name="2 Metin Yer Tutucusu"/>
          <p:cNvSpPr>
            <a:spLocks noGrp="1"/>
          </p:cNvSpPr>
          <p:nvPr>
            <p:ph type="body" idx="1" hasCustomPrompt="1"/>
          </p:nvPr>
        </p:nvSpPr>
        <p:spPr>
          <a:xfrm>
            <a:off x="594042" y="1535113"/>
            <a:ext cx="5249439"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4" name="3 İçerik Yer Tutucusu"/>
          <p:cNvSpPr>
            <a:spLocks noGrp="1"/>
          </p:cNvSpPr>
          <p:nvPr>
            <p:ph sz="half" idx="2" hasCustomPrompt="1"/>
          </p:nvPr>
        </p:nvSpPr>
        <p:spPr>
          <a:xfrm>
            <a:off x="594042" y="2174875"/>
            <a:ext cx="5249439"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4 Metin Yer Tutucusu"/>
          <p:cNvSpPr>
            <a:spLocks noGrp="1"/>
          </p:cNvSpPr>
          <p:nvPr>
            <p:ph type="body" sz="quarter" idx="3" hasCustomPrompt="1"/>
          </p:nvPr>
        </p:nvSpPr>
        <p:spPr>
          <a:xfrm>
            <a:off x="6035307" y="1535113"/>
            <a:ext cx="525150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6" name="5 İçerik Yer Tutucusu"/>
          <p:cNvSpPr>
            <a:spLocks noGrp="1"/>
          </p:cNvSpPr>
          <p:nvPr>
            <p:ph sz="quarter" idx="4" hasCustomPrompt="1"/>
          </p:nvPr>
        </p:nvSpPr>
        <p:spPr>
          <a:xfrm>
            <a:off x="6035307" y="2174875"/>
            <a:ext cx="525150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7" name="6 Veri Yer Tutucusu"/>
          <p:cNvSpPr>
            <a:spLocks noGrp="1"/>
          </p:cNvSpPr>
          <p:nvPr>
            <p:ph type="dt" sz="half" idx="10"/>
          </p:nvPr>
        </p:nvSpPr>
        <p:spPr/>
        <p:txBody>
          <a:bodyPr/>
          <a:lstStyle/>
          <a:p>
            <a:fld id="{A23720DD-5B6D-40BF-8493-A6B52D484E6B}" type="datetimeFigureOut">
              <a:rPr lang="tr-TR" smtClean="0"/>
              <a:t>20.03.2023</a:t>
            </a:fld>
            <a:endParaRPr lang="tr-TR"/>
          </a:p>
        </p:txBody>
      </p:sp>
      <p:sp>
        <p:nvSpPr>
          <p:cNvPr id="8" name="7 Altbilgi Yer Tutucusu"/>
          <p:cNvSpPr>
            <a:spLocks noGrp="1"/>
          </p:cNvSpPr>
          <p:nvPr>
            <p:ph type="ftr" sz="quarter" idx="11"/>
          </p:nvPr>
        </p:nvSpPr>
        <p:spPr/>
        <p:txBody>
          <a:bodyPr/>
          <a:lstStyle/>
          <a:p>
            <a:endParaRPr lang="tr-TR"/>
          </a:p>
        </p:txBody>
      </p:sp>
      <p:sp>
        <p:nvSpPr>
          <p:cNvPr id="9" name="8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lstStyle/>
          <a:p>
            <a:r>
              <a:rPr lang="tr-TR"/>
              <a:t>Asıl başlık stili için tıklatın</a:t>
            </a:r>
          </a:p>
        </p:txBody>
      </p:sp>
      <p:sp>
        <p:nvSpPr>
          <p:cNvPr id="3" name="2 Veri Yer Tutucusu"/>
          <p:cNvSpPr>
            <a:spLocks noGrp="1"/>
          </p:cNvSpPr>
          <p:nvPr>
            <p:ph type="dt" sz="half" idx="10"/>
          </p:nvPr>
        </p:nvSpPr>
        <p:spPr/>
        <p:txBody>
          <a:bodyPr/>
          <a:lstStyle/>
          <a:p>
            <a:fld id="{A23720DD-5B6D-40BF-8493-A6B52D484E6B}" type="datetimeFigureOut">
              <a:rPr lang="tr-TR" smtClean="0"/>
              <a:t>20.03.2023</a:t>
            </a:fld>
            <a:endParaRPr lang="tr-TR"/>
          </a:p>
        </p:txBody>
      </p:sp>
      <p:sp>
        <p:nvSpPr>
          <p:cNvPr id="4" name="3 Altbilgi Yer Tutucusu"/>
          <p:cNvSpPr>
            <a:spLocks noGrp="1"/>
          </p:cNvSpPr>
          <p:nvPr>
            <p:ph type="ftr" sz="quarter" idx="11"/>
          </p:nvPr>
        </p:nvSpPr>
        <p:spPr/>
        <p:txBody>
          <a:bodyPr/>
          <a:lstStyle/>
          <a:p>
            <a:endParaRPr lang="tr-TR"/>
          </a:p>
        </p:txBody>
      </p:sp>
      <p:sp>
        <p:nvSpPr>
          <p:cNvPr id="5" name="4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1 Veri Yer Tutucusu"/>
          <p:cNvSpPr>
            <a:spLocks noGrp="1"/>
          </p:cNvSpPr>
          <p:nvPr>
            <p:ph type="dt" sz="half" idx="10"/>
          </p:nvPr>
        </p:nvSpPr>
        <p:spPr/>
        <p:txBody>
          <a:bodyPr/>
          <a:lstStyle/>
          <a:p>
            <a:fld id="{A23720DD-5B6D-40BF-8493-A6B52D484E6B}" type="datetimeFigureOut">
              <a:rPr lang="tr-TR" smtClean="0"/>
              <a:t>20.03.2023</a:t>
            </a:fld>
            <a:endParaRPr lang="tr-TR"/>
          </a:p>
        </p:txBody>
      </p:sp>
      <p:sp>
        <p:nvSpPr>
          <p:cNvPr id="3" name="2 Altbilgi Yer Tutucusu"/>
          <p:cNvSpPr>
            <a:spLocks noGrp="1"/>
          </p:cNvSpPr>
          <p:nvPr>
            <p:ph type="ftr" sz="quarter" idx="11"/>
          </p:nvPr>
        </p:nvSpPr>
        <p:spPr/>
        <p:txBody>
          <a:bodyPr/>
          <a:lstStyle/>
          <a:p>
            <a:endParaRPr lang="tr-TR"/>
          </a:p>
        </p:txBody>
      </p:sp>
      <p:sp>
        <p:nvSpPr>
          <p:cNvPr id="4" name="3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1 Başlık"/>
          <p:cNvSpPr>
            <a:spLocks noGrp="1"/>
          </p:cNvSpPr>
          <p:nvPr>
            <p:ph type="title" hasCustomPrompt="1"/>
          </p:nvPr>
        </p:nvSpPr>
        <p:spPr>
          <a:xfrm>
            <a:off x="594044" y="273050"/>
            <a:ext cx="3908718" cy="1162050"/>
          </a:xfrm>
        </p:spPr>
        <p:txBody>
          <a:bodyPr anchor="b"/>
          <a:lstStyle>
            <a:lvl1pPr algn="l">
              <a:defRPr sz="2000" b="1"/>
            </a:lvl1pPr>
          </a:lstStyle>
          <a:p>
            <a:r>
              <a:rPr lang="tr-TR"/>
              <a:t>Asıl başlık stili için tıklatın</a:t>
            </a:r>
          </a:p>
        </p:txBody>
      </p:sp>
      <p:sp>
        <p:nvSpPr>
          <p:cNvPr id="3" name="2 İçerik Yer Tutucusu"/>
          <p:cNvSpPr>
            <a:spLocks noGrp="1"/>
          </p:cNvSpPr>
          <p:nvPr>
            <p:ph idx="1" hasCustomPrompt="1"/>
          </p:nvPr>
        </p:nvSpPr>
        <p:spPr>
          <a:xfrm>
            <a:off x="4645084" y="273053"/>
            <a:ext cx="664172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Metin Yer Tutucusu"/>
          <p:cNvSpPr>
            <a:spLocks noGrp="1"/>
          </p:cNvSpPr>
          <p:nvPr>
            <p:ph type="body" sz="half" idx="2" hasCustomPrompt="1"/>
          </p:nvPr>
        </p:nvSpPr>
        <p:spPr>
          <a:xfrm>
            <a:off x="594044" y="1435103"/>
            <a:ext cx="3908718"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tıklatın</a:t>
            </a:r>
          </a:p>
        </p:txBody>
      </p:sp>
      <p:sp>
        <p:nvSpPr>
          <p:cNvPr id="5" name="4 Veri Yer Tutucusu"/>
          <p:cNvSpPr>
            <a:spLocks noGrp="1"/>
          </p:cNvSpPr>
          <p:nvPr>
            <p:ph type="dt" sz="half" idx="10"/>
          </p:nvPr>
        </p:nvSpPr>
        <p:spPr/>
        <p:txBody>
          <a:bodyPr/>
          <a:lstStyle/>
          <a:p>
            <a:fld id="{A23720DD-5B6D-40BF-8493-A6B52D484E6B}" type="datetimeFigureOut">
              <a:rPr lang="tr-TR" smtClean="0"/>
              <a:t>20.03.2023</a:t>
            </a:fld>
            <a:endParaRPr lang="tr-TR"/>
          </a:p>
        </p:txBody>
      </p:sp>
      <p:sp>
        <p:nvSpPr>
          <p:cNvPr id="6" name="5 Altbilgi Yer Tutucusu"/>
          <p:cNvSpPr>
            <a:spLocks noGrp="1"/>
          </p:cNvSpPr>
          <p:nvPr>
            <p:ph type="ftr" sz="quarter" idx="11"/>
          </p:nvPr>
        </p:nvSpPr>
        <p:spPr/>
        <p:txBody>
          <a:bodyPr/>
          <a:lstStyle/>
          <a:p>
            <a:endParaRPr lang="tr-TR"/>
          </a:p>
        </p:txBody>
      </p:sp>
      <p:sp>
        <p:nvSpPr>
          <p:cNvPr id="7" name="6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1 Başlık"/>
          <p:cNvSpPr>
            <a:spLocks noGrp="1"/>
          </p:cNvSpPr>
          <p:nvPr>
            <p:ph type="title" hasCustomPrompt="1"/>
          </p:nvPr>
        </p:nvSpPr>
        <p:spPr>
          <a:xfrm>
            <a:off x="2328731" y="4800600"/>
            <a:ext cx="7128510" cy="566738"/>
          </a:xfrm>
        </p:spPr>
        <p:txBody>
          <a:bodyPr anchor="b"/>
          <a:lstStyle>
            <a:lvl1pPr algn="l">
              <a:defRPr sz="2000" b="1"/>
            </a:lvl1pPr>
          </a:lstStyle>
          <a:p>
            <a:r>
              <a:rPr lang="tr-TR"/>
              <a:t>Asıl başlık stili için tıklatın</a:t>
            </a:r>
          </a:p>
        </p:txBody>
      </p:sp>
      <p:sp>
        <p:nvSpPr>
          <p:cNvPr id="3" name="2 Resim Yer Tutucusu"/>
          <p:cNvSpPr>
            <a:spLocks noGrp="1"/>
          </p:cNvSpPr>
          <p:nvPr>
            <p:ph type="pic" idx="1"/>
          </p:nvPr>
        </p:nvSpPr>
        <p:spPr>
          <a:xfrm>
            <a:off x="2328731" y="612775"/>
            <a:ext cx="712851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3 Metin Yer Tutucusu"/>
          <p:cNvSpPr>
            <a:spLocks noGrp="1"/>
          </p:cNvSpPr>
          <p:nvPr>
            <p:ph type="body" sz="half" idx="2" hasCustomPrompt="1"/>
          </p:nvPr>
        </p:nvSpPr>
        <p:spPr>
          <a:xfrm>
            <a:off x="2328731" y="5367338"/>
            <a:ext cx="712851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tıklatın</a:t>
            </a:r>
          </a:p>
        </p:txBody>
      </p:sp>
      <p:sp>
        <p:nvSpPr>
          <p:cNvPr id="5" name="4 Veri Yer Tutucusu"/>
          <p:cNvSpPr>
            <a:spLocks noGrp="1"/>
          </p:cNvSpPr>
          <p:nvPr>
            <p:ph type="dt" sz="half" idx="10"/>
          </p:nvPr>
        </p:nvSpPr>
        <p:spPr/>
        <p:txBody>
          <a:bodyPr/>
          <a:lstStyle/>
          <a:p>
            <a:fld id="{A23720DD-5B6D-40BF-8493-A6B52D484E6B}" type="datetimeFigureOut">
              <a:rPr lang="tr-TR" smtClean="0"/>
              <a:t>20.03.2023</a:t>
            </a:fld>
            <a:endParaRPr lang="tr-TR"/>
          </a:p>
        </p:txBody>
      </p:sp>
      <p:sp>
        <p:nvSpPr>
          <p:cNvPr id="6" name="5 Altbilgi Yer Tutucusu"/>
          <p:cNvSpPr>
            <a:spLocks noGrp="1"/>
          </p:cNvSpPr>
          <p:nvPr>
            <p:ph type="ftr" sz="quarter" idx="11"/>
          </p:nvPr>
        </p:nvSpPr>
        <p:spPr/>
        <p:txBody>
          <a:bodyPr/>
          <a:lstStyle/>
          <a:p>
            <a:endParaRPr lang="tr-TR"/>
          </a:p>
        </p:txBody>
      </p:sp>
      <p:sp>
        <p:nvSpPr>
          <p:cNvPr id="7" name="6 Slayt Numarası Yer Tutucusu"/>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98000"/>
            <a:lum/>
          </a:blip>
          <a:srcRect/>
          <a:stretch>
            <a:fillRect/>
          </a:stretch>
        </a:blipFill>
        <a:effectLst/>
      </p:bgPr>
    </p:bg>
    <p:spTree>
      <p:nvGrpSpPr>
        <p:cNvPr id="1" name=""/>
        <p:cNvGrpSpPr/>
        <p:nvPr/>
      </p:nvGrpSpPr>
      <p:grpSpPr>
        <a:xfrm>
          <a:off x="0" y="0"/>
          <a:ext cx="0" cy="0"/>
          <a:chOff x="0" y="0"/>
          <a:chExt cx="0" cy="0"/>
        </a:xfrm>
      </p:grpSpPr>
      <p:sp>
        <p:nvSpPr>
          <p:cNvPr id="2" name="1 Başlık Yer Tutucusu"/>
          <p:cNvSpPr>
            <a:spLocks noGrp="1"/>
          </p:cNvSpPr>
          <p:nvPr>
            <p:ph type="title"/>
          </p:nvPr>
        </p:nvSpPr>
        <p:spPr>
          <a:xfrm>
            <a:off x="594043" y="274638"/>
            <a:ext cx="10692765" cy="1143000"/>
          </a:xfrm>
          <a:prstGeom prst="rect">
            <a:avLst/>
          </a:prstGeom>
        </p:spPr>
        <p:txBody>
          <a:bodyPr vert="horz" lIns="91440" tIns="45720" rIns="91440" bIns="45720" rtlCol="0" anchor="ctr">
            <a:normAutofit/>
          </a:bodyPr>
          <a:lstStyle/>
          <a:p>
            <a:r>
              <a:rPr lang="tr-TR"/>
              <a:t>Asıl başlık stili için tıklatın</a:t>
            </a:r>
          </a:p>
        </p:txBody>
      </p:sp>
      <p:sp>
        <p:nvSpPr>
          <p:cNvPr id="3" name="2 Metin Yer Tutucusu"/>
          <p:cNvSpPr>
            <a:spLocks noGrp="1"/>
          </p:cNvSpPr>
          <p:nvPr>
            <p:ph type="body" idx="1"/>
          </p:nvPr>
        </p:nvSpPr>
        <p:spPr>
          <a:xfrm>
            <a:off x="594043" y="1600203"/>
            <a:ext cx="10692765" cy="4525963"/>
          </a:xfrm>
          <a:prstGeom prst="rect">
            <a:avLst/>
          </a:prstGeom>
        </p:spPr>
        <p:txBody>
          <a:bodyPr vert="horz" lIns="91440" tIns="45720" rIns="91440" bIns="45720" rtlCol="0">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Veri Yer Tutucusu"/>
          <p:cNvSpPr>
            <a:spLocks noGrp="1"/>
          </p:cNvSpPr>
          <p:nvPr>
            <p:ph type="dt" sz="half" idx="2"/>
          </p:nvPr>
        </p:nvSpPr>
        <p:spPr>
          <a:xfrm>
            <a:off x="594043" y="6356353"/>
            <a:ext cx="277219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3720DD-5B6D-40BF-8493-A6B52D484E6B}" type="datetimeFigureOut">
              <a:rPr lang="tr-TR" smtClean="0"/>
              <a:t>20.03.2023</a:t>
            </a:fld>
            <a:endParaRPr lang="tr-TR"/>
          </a:p>
        </p:txBody>
      </p:sp>
      <p:sp>
        <p:nvSpPr>
          <p:cNvPr id="5" name="4 Altbilgi Yer Tutucusu"/>
          <p:cNvSpPr>
            <a:spLocks noGrp="1"/>
          </p:cNvSpPr>
          <p:nvPr>
            <p:ph type="ftr" sz="quarter" idx="3"/>
          </p:nvPr>
        </p:nvSpPr>
        <p:spPr>
          <a:xfrm>
            <a:off x="4059292" y="6356353"/>
            <a:ext cx="376226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5 Slayt Numarası Yer Tutucusu"/>
          <p:cNvSpPr>
            <a:spLocks noGrp="1"/>
          </p:cNvSpPr>
          <p:nvPr>
            <p:ph type="sldNum" sz="quarter" idx="4"/>
          </p:nvPr>
        </p:nvSpPr>
        <p:spPr>
          <a:xfrm>
            <a:off x="8514609" y="6356353"/>
            <a:ext cx="277219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02176B-0E47-46AC-8F43-DAB4B8A37D06}" type="slidenum">
              <a:rPr lang="tr-TR" smtClean="0"/>
              <a:t>‹#›</a:t>
            </a:fld>
            <a:endParaRPr lang="tr-T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ltLang="en-US" dirty="0"/>
          </a:p>
        </p:txBody>
      </p:sp>
      <p:pic>
        <p:nvPicPr>
          <p:cNvPr id="10" name="Content Placeholder 9" descr="WhatsApp Image 2022-07-02 at 01.24.00 (2)"/>
          <p:cNvPicPr>
            <a:picLocks noGrp="1" noChangeAspect="1"/>
          </p:cNvPicPr>
          <p:nvPr>
            <p:ph idx="1"/>
          </p:nvPr>
        </p:nvPicPr>
        <p:blipFill>
          <a:blip r:embed="rId2"/>
          <a:stretch>
            <a:fillRect/>
          </a:stretch>
        </p:blipFill>
        <p:spPr>
          <a:xfrm>
            <a:off x="0" y="0"/>
            <a:ext cx="11880231" cy="6897882"/>
          </a:xfrm>
          <a:prstGeom prst="rect">
            <a:avLst/>
          </a:prstGeom>
        </p:spPr>
      </p:pic>
      <p:sp>
        <p:nvSpPr>
          <p:cNvPr id="11" name="Text Box 10"/>
          <p:cNvSpPr txBox="1"/>
          <p:nvPr/>
        </p:nvSpPr>
        <p:spPr>
          <a:xfrm>
            <a:off x="2628057" y="2924944"/>
            <a:ext cx="5759505" cy="2973122"/>
          </a:xfrm>
          <a:prstGeom prst="rect">
            <a:avLst/>
          </a:prstGeom>
          <a:noFill/>
        </p:spPr>
        <p:txBody>
          <a:bodyPr wrap="square" rtlCol="0">
            <a:spAutoFit/>
          </a:bodyPr>
          <a:lstStyle/>
          <a:p>
            <a:r>
              <a:rPr lang="tr-TR" sz="3120" b="1" dirty="0">
                <a:solidFill>
                  <a:schemeClr val="bg1"/>
                </a:solidFill>
                <a:latin typeface="Ink Free" panose="03080402000500000000" charset="0"/>
              </a:rPr>
              <a:t>Wise </a:t>
            </a:r>
            <a:r>
              <a:rPr lang="tr-TR" sz="3120" b="1" dirty="0" err="1">
                <a:solidFill>
                  <a:schemeClr val="bg1"/>
                </a:solidFill>
                <a:latin typeface="Ink Free" panose="03080402000500000000" charset="0"/>
              </a:rPr>
              <a:t>QA</a:t>
            </a:r>
            <a:r>
              <a:rPr lang="tr-TR" sz="3120" b="1">
                <a:solidFill>
                  <a:schemeClr val="bg1"/>
                </a:solidFill>
                <a:latin typeface="Ink Free" panose="03080402000500000000" charset="0"/>
              </a:rPr>
              <a:t> Team x</a:t>
            </a:r>
            <a:endParaRPr lang="tr-TR" sz="3120" b="1" i="0">
              <a:solidFill>
                <a:schemeClr val="bg1"/>
              </a:solidFill>
              <a:effectLst/>
              <a:latin typeface="Ink Free" panose="03080402000500000000" charset="0"/>
            </a:endParaRPr>
          </a:p>
          <a:p>
            <a:r>
              <a:rPr lang="tr-TR" altLang="en-GB" sz="3120" b="1" err="1">
                <a:solidFill>
                  <a:schemeClr val="bg1"/>
                </a:solidFill>
                <a:latin typeface="Ink Free" panose="03080402000500000000" charset="0"/>
                <a:cs typeface="Ink Free" panose="03080402000500000000" charset="0"/>
              </a:rPr>
              <a:t>Mentor</a:t>
            </a:r>
            <a:r>
              <a:rPr lang="tr-TR" altLang="en-GB" sz="3120" b="1">
                <a:solidFill>
                  <a:schemeClr val="bg1"/>
                </a:solidFill>
                <a:latin typeface="Ink Free" panose="03080402000500000000" charset="0"/>
                <a:cs typeface="Ink Free" panose="03080402000500000000" charset="0"/>
              </a:rPr>
              <a:t> Toplantısı</a:t>
            </a:r>
          </a:p>
          <a:p>
            <a:r>
              <a:rPr lang="tr-TR" altLang="en-GB" sz="3120" b="1">
                <a:solidFill>
                  <a:schemeClr val="bg1"/>
                </a:solidFill>
                <a:latin typeface="Ink Free" panose="03080402000500000000" charset="0"/>
                <a:cs typeface="Ink Free" panose="03080402000500000000" charset="0"/>
              </a:rPr>
              <a:t>-/03/2023</a:t>
            </a:r>
          </a:p>
          <a:p>
            <a:r>
              <a:rPr lang="tr-TR" altLang="en-GB" sz="3120" b="1">
                <a:solidFill>
                  <a:schemeClr val="bg1"/>
                </a:solidFill>
                <a:latin typeface="Ink Free" panose="03080402000500000000" charset="0"/>
                <a:sym typeface="+mn-ea"/>
              </a:rPr>
              <a:t>Yazılım Test </a:t>
            </a:r>
            <a:r>
              <a:rPr lang="tr-TR" sz="3120" b="1">
                <a:solidFill>
                  <a:schemeClr val="bg1"/>
                </a:solidFill>
                <a:latin typeface="Ink Free" panose="03080402000500000000" charset="0"/>
              </a:rPr>
              <a:t>Mühendisi</a:t>
            </a:r>
            <a:r>
              <a:rPr lang="tr-TR" altLang="en-GB" sz="3120" b="1">
                <a:solidFill>
                  <a:schemeClr val="bg1"/>
                </a:solidFill>
                <a:latin typeface="Ink Free" panose="03080402000500000000" charset="0"/>
                <a:sym typeface="+mn-ea"/>
              </a:rPr>
              <a:t> Ne İş Yapar? Görev ve </a:t>
            </a:r>
          </a:p>
          <a:p>
            <a:r>
              <a:rPr lang="tr-TR" altLang="en-GB" sz="3120" b="1">
                <a:solidFill>
                  <a:schemeClr val="bg1"/>
                </a:solidFill>
                <a:latin typeface="Ink Free" panose="03080402000500000000" charset="0"/>
                <a:sym typeface="+mn-ea"/>
              </a:rPr>
              <a:t>Sorumlulukları Nelerdir?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ltLang="en-US"/>
          </a:p>
        </p:txBody>
      </p:sp>
      <p:pic>
        <p:nvPicPr>
          <p:cNvPr id="4" name="Content Placeholder 3"/>
          <p:cNvPicPr>
            <a:picLocks noGrp="1" noChangeAspect="1"/>
          </p:cNvPicPr>
          <p:nvPr>
            <p:ph idx="1"/>
          </p:nvPr>
        </p:nvPicPr>
        <p:blipFill>
          <a:blip r:embed="rId2"/>
          <a:stretch>
            <a:fillRect/>
          </a:stretch>
        </p:blipFill>
        <p:spPr>
          <a:xfrm>
            <a:off x="0" y="-98282"/>
            <a:ext cx="11881469" cy="6956282"/>
          </a:xfrm>
          <a:prstGeom prst="rect">
            <a:avLst/>
          </a:prstGeom>
        </p:spPr>
      </p:pic>
      <p:sp>
        <p:nvSpPr>
          <p:cNvPr id="5" name="Text Box 4"/>
          <p:cNvSpPr txBox="1"/>
          <p:nvPr/>
        </p:nvSpPr>
        <p:spPr>
          <a:xfrm>
            <a:off x="1736337" y="2304032"/>
            <a:ext cx="5790058" cy="4214231"/>
          </a:xfrm>
          <a:prstGeom prst="rect">
            <a:avLst/>
          </a:prstGeom>
          <a:noFill/>
        </p:spPr>
        <p:txBody>
          <a:bodyPr wrap="square" rtlCol="0">
            <a:spAutoFit/>
          </a:bodyPr>
          <a:lstStyle/>
          <a:p>
            <a:r>
              <a:rPr lang="tr-TR" altLang="en-GB" sz="2435">
                <a:solidFill>
                  <a:schemeClr val="bg1"/>
                </a:solidFill>
                <a:sym typeface="+mn-ea"/>
              </a:rPr>
              <a:t>         Geçen Haftanın Değerlendirmesi</a:t>
            </a:r>
            <a:endParaRPr lang="tr-TR" altLang="en-GB" sz="3200">
              <a:solidFill>
                <a:schemeClr val="bg1"/>
              </a:solidFill>
              <a:sym typeface="+mn-ea"/>
            </a:endParaRPr>
          </a:p>
          <a:p>
            <a:pPr marL="342900" indent="-342900">
              <a:buFont typeface="Arial" panose="020B0604020202020204" pitchFamily="34" charset="0"/>
              <a:buChar char="•"/>
            </a:pPr>
            <a:endParaRPr lang="tr-TR" altLang="en-GB" sz="2435">
              <a:solidFill>
                <a:schemeClr val="bg1"/>
              </a:solidFill>
              <a:sym typeface="+mn-ea"/>
            </a:endParaRPr>
          </a:p>
          <a:p>
            <a:pPr marL="342900" indent="-342900">
              <a:buFont typeface="Arial" panose="020B0604020202020204" pitchFamily="34" charset="0"/>
              <a:buChar char="•"/>
            </a:pPr>
            <a:r>
              <a:rPr lang="tr-TR" altLang="en-GB" sz="2435">
                <a:solidFill>
                  <a:schemeClr val="bg1"/>
                </a:solidFill>
                <a:sym typeface="+mn-ea"/>
              </a:rPr>
              <a:t>Neleri güzel yaptım?</a:t>
            </a:r>
          </a:p>
          <a:p>
            <a:pPr marL="342900" indent="-342900">
              <a:buFont typeface="Arial" panose="020B0604020202020204" pitchFamily="34" charset="0"/>
              <a:buChar char="•"/>
            </a:pPr>
            <a:r>
              <a:rPr lang="tr-TR" altLang="en-GB" sz="2435">
                <a:solidFill>
                  <a:schemeClr val="bg1"/>
                </a:solidFill>
                <a:sym typeface="+mn-ea"/>
              </a:rPr>
              <a:t>Neleri daha güzel yapabilirdim?</a:t>
            </a:r>
          </a:p>
          <a:p>
            <a:pPr marL="342900" indent="-342900">
              <a:buFont typeface="Arial" panose="020B0604020202020204" pitchFamily="34" charset="0"/>
              <a:buChar char="•"/>
            </a:pPr>
            <a:endParaRPr lang="tr-TR" altLang="en-GB" sz="2435">
              <a:solidFill>
                <a:schemeClr val="bg1"/>
              </a:solidFill>
              <a:sym typeface="+mn-ea"/>
            </a:endParaRPr>
          </a:p>
          <a:p>
            <a:pPr marL="342900" indent="-342900">
              <a:buFont typeface="Arial" panose="020B0604020202020204" pitchFamily="34" charset="0"/>
              <a:buChar char="•"/>
            </a:pPr>
            <a:endParaRPr lang="tr-TR" altLang="en-GB" sz="2435">
              <a:solidFill>
                <a:schemeClr val="bg1"/>
              </a:solidFill>
              <a:sym typeface="+mn-ea"/>
            </a:endParaRPr>
          </a:p>
          <a:p>
            <a:endParaRPr lang="tr-TR" altLang="en-GB" sz="2435">
              <a:solidFill>
                <a:schemeClr val="bg1"/>
              </a:solidFill>
            </a:endParaRPr>
          </a:p>
          <a:p>
            <a:pPr marL="342900" indent="-342900">
              <a:buFont typeface="Arial" panose="020B0604020202020204" pitchFamily="34" charset="0"/>
              <a:buChar char="•"/>
            </a:pPr>
            <a:endParaRPr lang="tr-TR" altLang="en-GB" sz="2435">
              <a:solidFill>
                <a:schemeClr val="bg1"/>
              </a:solidFill>
              <a:sym typeface="+mn-ea"/>
            </a:endParaRPr>
          </a:p>
          <a:p>
            <a:pPr marL="342900" indent="-342900">
              <a:buFont typeface="Arial" panose="020B0604020202020204" pitchFamily="34" charset="0"/>
              <a:buChar char="•"/>
            </a:pPr>
            <a:endParaRPr lang="tr-TR" altLang="en-GB" sz="2435">
              <a:solidFill>
                <a:schemeClr val="bg1"/>
              </a:solidFill>
              <a:sym typeface="+mn-ea"/>
            </a:endParaRPr>
          </a:p>
          <a:p>
            <a:pPr marL="342900" indent="-342900">
              <a:buFont typeface="Arial" panose="020B0604020202020204" pitchFamily="34" charset="0"/>
              <a:buChar char="•"/>
            </a:pPr>
            <a:endParaRPr lang="tr-TR" altLang="en-GB" sz="2435">
              <a:solidFill>
                <a:schemeClr val="bg1"/>
              </a:solidFill>
            </a:endParaRPr>
          </a:p>
          <a:p>
            <a:pPr marL="342900" indent="-342900">
              <a:buFont typeface="Arial" panose="020B0604020202020204" pitchFamily="34" charset="0"/>
              <a:buNone/>
            </a:pPr>
            <a:endParaRPr lang="tr-TR" altLang="en-GB" sz="2435">
              <a:solidFill>
                <a:schemeClr val="bg1"/>
              </a:solidFill>
              <a:sym typeface="+mn-ea"/>
            </a:endParaRPr>
          </a:p>
        </p:txBody>
      </p:sp>
    </p:spTree>
    <p:extLst>
      <p:ext uri="{BB962C8B-B14F-4D97-AF65-F5344CB8AC3E}">
        <p14:creationId xmlns:p14="http://schemas.microsoft.com/office/powerpoint/2010/main" val="623450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8251" y="0"/>
            <a:ext cx="6008882" cy="6093296"/>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lang="tr-T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r>
              <a:rPr lang="tr-TR" sz="3200" b="1">
                <a:solidFill>
                  <a:srgbClr val="7030A0"/>
                </a:solidFill>
                <a:latin typeface="Calibri"/>
                <a:cs typeface="Calibri"/>
              </a:rPr>
              <a:t>   </a:t>
            </a:r>
          </a:p>
          <a:p>
            <a:pPr marL="342900" marR="0" lvl="1" indent="-203200" algn="l" rtl="0">
              <a:spcBef>
                <a:spcPts val="0"/>
              </a:spcBef>
              <a:spcAft>
                <a:spcPts val="0"/>
              </a:spcAft>
              <a:buClr>
                <a:schemeClr val="dk1"/>
              </a:buClr>
              <a:buSzPts val="2200"/>
              <a:buFont typeface="Noto Sans Symbols"/>
              <a:buNone/>
            </a:pPr>
            <a:r>
              <a:rPr lang="tr-TR" sz="3200" b="1">
                <a:solidFill>
                  <a:srgbClr val="7030A0"/>
                </a:solidFill>
                <a:latin typeface="Calibri"/>
                <a:cs typeface="Calibri"/>
              </a:rPr>
              <a:t>    YAZILIM TEST MÜHENDİSİ</a:t>
            </a:r>
            <a:endParaRPr lang="tr-TR" sz="3200" b="1">
              <a:solidFill>
                <a:schemeClr val="dk1"/>
              </a:solidFill>
              <a:latin typeface="Calibri"/>
              <a:ea typeface="Calibri"/>
              <a:cs typeface="Calibri"/>
              <a:sym typeface="Calibri"/>
            </a:endParaRPr>
          </a:p>
          <a:p>
            <a:pPr marL="457200" indent="-457200">
              <a:buFont typeface="Arial" panose="020B0604020202020204" pitchFamily="34" charset="0"/>
              <a:buChar char="•"/>
            </a:pPr>
            <a:r>
              <a:rPr lang="tr-TR" sz="3200" b="1">
                <a:solidFill>
                  <a:srgbClr val="7030A0"/>
                </a:solidFill>
                <a:latin typeface="Calibri"/>
                <a:cs typeface="Calibri"/>
              </a:rPr>
              <a:t>Yazılım Test Mühendisi Kimdir?</a:t>
            </a:r>
          </a:p>
          <a:p>
            <a:pPr marL="457200" indent="-457200">
              <a:buFont typeface="Arial" panose="020B0604020202020204" pitchFamily="34" charset="0"/>
              <a:buChar char="•"/>
            </a:pPr>
            <a:r>
              <a:rPr lang="tr-TR" sz="3200" b="1">
                <a:solidFill>
                  <a:srgbClr val="7030A0"/>
                </a:solidFill>
                <a:latin typeface="Calibri"/>
                <a:cs typeface="Calibri"/>
              </a:rPr>
              <a:t>Yazılım Test Mühendisi Ünvanları </a:t>
            </a:r>
          </a:p>
          <a:p>
            <a:pPr marL="457200" indent="-457200">
              <a:buFont typeface="Arial" panose="020B0604020202020204" pitchFamily="34" charset="0"/>
              <a:buChar char="•"/>
            </a:pPr>
            <a:r>
              <a:rPr lang="tr-TR" sz="3200" b="1">
                <a:solidFill>
                  <a:srgbClr val="7030A0"/>
                </a:solidFill>
                <a:latin typeface="Calibri"/>
                <a:cs typeface="Calibri"/>
              </a:rPr>
              <a:t>Yazılım Test Mühendisi Ne İş Yapar? </a:t>
            </a:r>
          </a:p>
          <a:p>
            <a:pPr marL="457200" indent="-457200">
              <a:buFont typeface="Arial" panose="020B0604020202020204" pitchFamily="34" charset="0"/>
              <a:buChar char="•"/>
            </a:pPr>
            <a:r>
              <a:rPr lang="tr-TR" sz="3200" b="1">
                <a:solidFill>
                  <a:srgbClr val="7030A0"/>
                </a:solidFill>
                <a:latin typeface="Calibri"/>
                <a:cs typeface="Calibri"/>
              </a:rPr>
              <a:t>Yazılım Test Mühendisi Olması Gereken Özellikler</a:t>
            </a:r>
          </a:p>
          <a:p>
            <a:pPr marL="457200" indent="-457200">
              <a:buFont typeface="Arial" panose="020B0604020202020204" pitchFamily="34" charset="0"/>
              <a:buChar char="•"/>
            </a:pPr>
            <a:r>
              <a:rPr lang="tr-TR" sz="3200" b="1">
                <a:solidFill>
                  <a:srgbClr val="7030A0"/>
                </a:solidFill>
                <a:latin typeface="Calibri"/>
                <a:cs typeface="Calibri"/>
              </a:rPr>
              <a:t>Yazılım Test Mühendisi Sorumlulukları</a:t>
            </a:r>
          </a:p>
        </p:txBody>
      </p:sp>
      <p:pic>
        <p:nvPicPr>
          <p:cNvPr id="4" name="Resim 3">
            <a:extLst>
              <a:ext uri="{FF2B5EF4-FFF2-40B4-BE49-F238E27FC236}">
                <a16:creationId xmlns:a16="http://schemas.microsoft.com/office/drawing/2014/main" id="{2B7E2FB3-468B-4F2E-BFB7-15E42AEA85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0424" y="17468"/>
            <a:ext cx="5888399" cy="6858000"/>
          </a:xfrm>
          <a:prstGeom prst="rect">
            <a:avLst/>
          </a:prstGeom>
        </p:spPr>
      </p:pic>
    </p:spTree>
    <p:extLst>
      <p:ext uri="{BB962C8B-B14F-4D97-AF65-F5344CB8AC3E}">
        <p14:creationId xmlns:p14="http://schemas.microsoft.com/office/powerpoint/2010/main" val="451059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5" y="33505"/>
            <a:ext cx="11233248" cy="6156449"/>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3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300" b="1" i="0" u="none" strike="noStrike" cap="none">
              <a:solidFill>
                <a:schemeClr val="dk1"/>
              </a:solidFill>
              <a:latin typeface="Calibri"/>
              <a:ea typeface="Calibri"/>
              <a:cs typeface="Calibri"/>
              <a:sym typeface="Calibri"/>
            </a:endParaRPr>
          </a:p>
          <a:p>
            <a:r>
              <a:rPr lang="tr-TR" sz="2300" b="1">
                <a:solidFill>
                  <a:srgbClr val="7030A0"/>
                </a:solidFill>
                <a:latin typeface="Calibri"/>
                <a:cs typeface="Calibri"/>
              </a:rPr>
              <a:t>Yazılım Test Mühendisi Kimdir?</a:t>
            </a:r>
          </a:p>
          <a:p>
            <a:pPr marL="342900" indent="-342900">
              <a:buFont typeface="Arial" panose="020B0604020202020204" pitchFamily="34" charset="0"/>
              <a:buChar char="•"/>
            </a:pPr>
            <a:r>
              <a:rPr lang="tr-TR" sz="2300">
                <a:solidFill>
                  <a:srgbClr val="7030A0"/>
                </a:solidFill>
                <a:latin typeface="Calibri"/>
                <a:cs typeface="Calibri"/>
              </a:rPr>
              <a:t>Geliştirilen yazılım üzerinde test yapan kişidir. Kullanıcıların taleplerini karşılamak ve kullanıcıların memnuniyetini sağlamak için çalışırlar. Analiz sürecinde aktif bir rol oynayarak, geliştirilen ürünün kontrollerini müşteriye ulaşmadan önce en başından son ana kadar gerçekleştirirler.</a:t>
            </a:r>
          </a:p>
          <a:p>
            <a:pPr marL="342900" indent="-342900">
              <a:buFont typeface="Arial" panose="020B0604020202020204" pitchFamily="34" charset="0"/>
              <a:buChar char="•"/>
            </a:pPr>
            <a:r>
              <a:rPr lang="tr-TR" sz="2300">
                <a:solidFill>
                  <a:srgbClr val="7030A0"/>
                </a:solidFill>
                <a:latin typeface="Calibri"/>
                <a:cs typeface="Calibri"/>
              </a:rPr>
              <a:t>Yazılım testinin arkasındaki temel fikir, yazılım kalitesinin</a:t>
            </a:r>
          </a:p>
          <a:p>
            <a:r>
              <a:rPr lang="tr-TR" sz="2300">
                <a:solidFill>
                  <a:srgbClr val="7030A0"/>
                </a:solidFill>
                <a:latin typeface="Calibri"/>
                <a:cs typeface="Calibri"/>
              </a:rPr>
              <a:t>güvence altına alınmasıdır. Yazılım Test Mühendisleri </a:t>
            </a:r>
          </a:p>
          <a:p>
            <a:r>
              <a:rPr lang="tr-TR" sz="2300">
                <a:solidFill>
                  <a:srgbClr val="7030A0"/>
                </a:solidFill>
                <a:latin typeface="Calibri"/>
                <a:cs typeface="Calibri"/>
              </a:rPr>
              <a:t>son kullanıcının gereksinimine göre yazılım doğru </a:t>
            </a:r>
          </a:p>
          <a:p>
            <a:r>
              <a:rPr lang="tr-TR" sz="2300">
                <a:solidFill>
                  <a:srgbClr val="7030A0"/>
                </a:solidFill>
                <a:latin typeface="Calibri"/>
                <a:cs typeface="Calibri"/>
              </a:rPr>
              <a:t>şekilde teslim edileceğine emin olmalıdır.</a:t>
            </a:r>
          </a:p>
          <a:p>
            <a:pPr algn="l"/>
            <a:r>
              <a:rPr lang="tr-TR" sz="2300" b="1">
                <a:solidFill>
                  <a:srgbClr val="7030A0"/>
                </a:solidFill>
                <a:latin typeface="Calibri"/>
                <a:cs typeface="Calibri"/>
              </a:rPr>
              <a:t>Yazılım Test Mühendisi Ne İş Yapar? </a:t>
            </a:r>
          </a:p>
          <a:p>
            <a:pPr marL="342900" indent="-342900" algn="l">
              <a:buFont typeface="Arial" panose="020B0604020202020204" pitchFamily="34" charset="0"/>
              <a:buChar char="•"/>
            </a:pPr>
            <a:r>
              <a:rPr lang="tr-TR" sz="2300">
                <a:solidFill>
                  <a:srgbClr val="7030A0"/>
                </a:solidFill>
                <a:latin typeface="Calibri"/>
                <a:cs typeface="Calibri"/>
              </a:rPr>
              <a:t>Yazılım test mühendisi arayüz sorunlarını,</a:t>
            </a:r>
          </a:p>
          <a:p>
            <a:pPr algn="l"/>
            <a:r>
              <a:rPr lang="tr-TR" sz="2300">
                <a:solidFill>
                  <a:srgbClr val="7030A0"/>
                </a:solidFill>
                <a:latin typeface="Calibri"/>
                <a:cs typeface="Calibri"/>
              </a:rPr>
              <a:t>düşük performans veya genel hataları ortadan </a:t>
            </a:r>
          </a:p>
          <a:p>
            <a:pPr algn="l"/>
            <a:r>
              <a:rPr lang="tr-TR" sz="2300">
                <a:solidFill>
                  <a:srgbClr val="7030A0"/>
                </a:solidFill>
                <a:latin typeface="Calibri"/>
                <a:cs typeface="Calibri"/>
              </a:rPr>
              <a:t>kaldırmak için uygulamaları test eder. Bu işi yaparken, </a:t>
            </a:r>
          </a:p>
          <a:p>
            <a:pPr algn="l"/>
            <a:r>
              <a:rPr lang="tr-TR" sz="2300">
                <a:solidFill>
                  <a:srgbClr val="7030A0"/>
                </a:solidFill>
                <a:latin typeface="Calibri"/>
                <a:cs typeface="Calibri"/>
              </a:rPr>
              <a:t>yazılımın yaşam döngüsü boyunca farklı aşamalarda </a:t>
            </a:r>
          </a:p>
          <a:p>
            <a:pPr algn="l"/>
            <a:r>
              <a:rPr lang="tr-TR" sz="2300">
                <a:solidFill>
                  <a:srgbClr val="7030A0"/>
                </a:solidFill>
                <a:latin typeface="Calibri"/>
                <a:cs typeface="Calibri"/>
              </a:rPr>
              <a:t>kullanıcı kabulü testi, fonksiyonel test, performans testi </a:t>
            </a:r>
          </a:p>
          <a:p>
            <a:pPr algn="l"/>
            <a:r>
              <a:rPr lang="tr-TR" sz="2300">
                <a:solidFill>
                  <a:srgbClr val="7030A0"/>
                </a:solidFill>
                <a:latin typeface="Calibri"/>
                <a:cs typeface="Calibri"/>
              </a:rPr>
              <a:t>ve stres testleri gibi çeşitli testler yaparlar. </a:t>
            </a:r>
          </a:p>
          <a:p>
            <a:pPr marL="342900" indent="-342900">
              <a:buFont typeface="Arial" panose="020B0604020202020204" pitchFamily="34" charset="0"/>
              <a:buChar char="•"/>
            </a:pPr>
            <a:endParaRPr lang="tr-TR" sz="2300">
              <a:solidFill>
                <a:srgbClr val="7030A0"/>
              </a:solidFill>
              <a:latin typeface="Calibri"/>
              <a:cs typeface="Calibri"/>
            </a:endParaRPr>
          </a:p>
          <a:p>
            <a:endParaRPr lang="tr-TR" sz="2300">
              <a:solidFill>
                <a:srgbClr val="7030A0"/>
              </a:solidFill>
              <a:latin typeface="Calibri"/>
              <a:cs typeface="Calibri"/>
              <a:sym typeface="Calibri"/>
            </a:endParaRPr>
          </a:p>
          <a:p>
            <a:pPr algn="l"/>
            <a:endParaRPr lang="tr-TR" sz="2300">
              <a:solidFill>
                <a:srgbClr val="7030A0"/>
              </a:solidFill>
              <a:latin typeface="Calibri"/>
              <a:cs typeface="Calibri"/>
            </a:endParaRPr>
          </a:p>
          <a:p>
            <a:pPr algn="l"/>
            <a:endParaRPr lang="tr-TR" sz="2300" b="1">
              <a:solidFill>
                <a:srgbClr val="7030A0"/>
              </a:solidFill>
              <a:latin typeface="Calibri"/>
              <a:cs typeface="Calibri"/>
            </a:endParaRPr>
          </a:p>
          <a:p>
            <a:pPr algn="just" defTabSz="361950"/>
            <a:r>
              <a:rPr lang="tr-TR" sz="2300">
                <a:solidFill>
                  <a:srgbClr val="7030A0"/>
                </a:solidFill>
                <a:latin typeface="Calibri"/>
                <a:cs typeface="Calibri"/>
              </a:rPr>
              <a:t>	</a:t>
            </a:r>
            <a:endParaRPr sz="23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300" b="1" i="0" u="none" strike="noStrike" cap="none">
              <a:solidFill>
                <a:schemeClr val="dk1"/>
              </a:solidFill>
              <a:latin typeface="Calibri"/>
              <a:ea typeface="Calibri"/>
              <a:cs typeface="Calibri"/>
              <a:sym typeface="Calibri"/>
            </a:endParaRPr>
          </a:p>
        </p:txBody>
      </p:sp>
      <p:pic>
        <p:nvPicPr>
          <p:cNvPr id="6" name="Resim 5">
            <a:extLst>
              <a:ext uri="{FF2B5EF4-FFF2-40B4-BE49-F238E27FC236}">
                <a16:creationId xmlns:a16="http://schemas.microsoft.com/office/drawing/2014/main" id="{0C0A2034-1848-44B2-9A8B-4AF0C7C1DB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2097" y="2878420"/>
            <a:ext cx="4104456" cy="3761178"/>
          </a:xfrm>
          <a:prstGeom prst="rect">
            <a:avLst/>
          </a:prstGeom>
        </p:spPr>
      </p:pic>
    </p:spTree>
    <p:extLst>
      <p:ext uri="{BB962C8B-B14F-4D97-AF65-F5344CB8AC3E}">
        <p14:creationId xmlns:p14="http://schemas.microsoft.com/office/powerpoint/2010/main" val="2238376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5" y="404664"/>
            <a:ext cx="7560840" cy="5904656"/>
          </a:xfrm>
          <a:prstGeom prst="rect">
            <a:avLst/>
          </a:prstGeom>
          <a:noFill/>
          <a:ln>
            <a:noFill/>
          </a:ln>
        </p:spPr>
        <p:txBody>
          <a:bodyPr spcFirstLastPara="1" wrap="square" lIns="91425" tIns="45700" rIns="91425" bIns="45700" anchor="t" anchorCtr="0">
            <a:noAutofit/>
          </a:bodyPr>
          <a:lstStyle/>
          <a:p>
            <a:pPr marL="342900" marR="0" lvl="1" indent="-203200" algn="l" rtl="0">
              <a:buClr>
                <a:schemeClr val="dk1"/>
              </a:buClr>
              <a:buSzPts val="2200"/>
              <a:buFont typeface="Noto Sans Symbols"/>
              <a:buNone/>
            </a:pPr>
            <a:endParaRPr sz="2000" b="1" i="0" u="none" strike="noStrike" cap="none">
              <a:solidFill>
                <a:schemeClr val="dk1"/>
              </a:solidFill>
              <a:latin typeface="Calibri"/>
              <a:ea typeface="Calibri"/>
              <a:cs typeface="Calibri"/>
              <a:sym typeface="Calibri"/>
            </a:endParaRPr>
          </a:p>
          <a:p>
            <a:pPr marL="342900" marR="0" lvl="1" indent="-203200" algn="l" rtl="0">
              <a:buClr>
                <a:schemeClr val="dk1"/>
              </a:buClr>
              <a:buSzPts val="2200"/>
              <a:buFont typeface="Noto Sans Symbols"/>
              <a:buNone/>
            </a:pPr>
            <a:endParaRPr sz="2000" b="1" i="0" u="none" strike="noStrike" cap="none">
              <a:solidFill>
                <a:schemeClr val="dk1"/>
              </a:solidFill>
              <a:latin typeface="Calibri"/>
              <a:ea typeface="Calibri"/>
              <a:cs typeface="Calibri"/>
              <a:sym typeface="Calibri"/>
            </a:endParaRPr>
          </a:p>
          <a:p>
            <a:pPr indent="0" fontAlgn="base">
              <a:buNone/>
            </a:pPr>
            <a:r>
              <a:rPr lang="tr-TR" sz="2000" b="1">
                <a:solidFill>
                  <a:srgbClr val="7030A0"/>
                </a:solidFill>
                <a:latin typeface="Calibri"/>
                <a:cs typeface="Calibri"/>
              </a:rPr>
              <a:t>Yazılım Test Mühendisi Ünvanları</a:t>
            </a:r>
          </a:p>
          <a:p>
            <a:pPr indent="0" fontAlgn="base">
              <a:buNone/>
            </a:pPr>
            <a:endParaRPr lang="tr-TR" sz="2000" b="1">
              <a:solidFill>
                <a:srgbClr val="7030A0"/>
              </a:solidFill>
              <a:latin typeface="Calibri"/>
              <a:cs typeface="Calibri"/>
            </a:endParaRPr>
          </a:p>
          <a:p>
            <a:pPr marL="0" indent="0">
              <a:buNone/>
            </a:pPr>
            <a:r>
              <a:rPr lang="tr-TR" sz="2000" b="1">
                <a:solidFill>
                  <a:srgbClr val="7030A0"/>
                </a:solidFill>
                <a:latin typeface="Calibri"/>
                <a:cs typeface="Calibri"/>
              </a:rPr>
              <a:t>Manual Tester:</a:t>
            </a:r>
            <a:r>
              <a:rPr lang="tr-TR" sz="2000">
                <a:solidFill>
                  <a:srgbClr val="7030A0"/>
                </a:solidFill>
                <a:latin typeface="Calibri"/>
                <a:cs typeface="Calibri"/>
              </a:rPr>
              <a:t>Sistemde kullanıcıların karşılaşabileceği ve geliştiricilerin sorunlara çözüm bulmasına yardımcı olabilecek sorunlar ve hataları manual teknikler kullanarak arar. </a:t>
            </a:r>
          </a:p>
          <a:p>
            <a:pPr marL="0" indent="0">
              <a:buNone/>
            </a:pPr>
            <a:r>
              <a:rPr lang="tr-TR" sz="2000" b="1">
                <a:solidFill>
                  <a:srgbClr val="7030A0"/>
                </a:solidFill>
                <a:latin typeface="Calibri"/>
                <a:cs typeface="Calibri"/>
              </a:rPr>
              <a:t>Automation Tester : </a:t>
            </a:r>
            <a:r>
              <a:rPr lang="tr-TR" sz="2000">
                <a:solidFill>
                  <a:srgbClr val="7030A0"/>
                </a:solidFill>
                <a:latin typeface="Calibri"/>
                <a:cs typeface="Calibri"/>
              </a:rPr>
              <a:t>sadece verilen görevlerde kendi üzerine düsen script (kodları) yazan kimsedir.</a:t>
            </a:r>
            <a:endParaRPr lang="en-US" sz="2000">
              <a:solidFill>
                <a:srgbClr val="7030A0"/>
              </a:solidFill>
              <a:latin typeface="Calibri"/>
              <a:cs typeface="Calibri"/>
            </a:endParaRPr>
          </a:p>
          <a:p>
            <a:pPr marL="0" marR="0" indent="0">
              <a:buNone/>
            </a:pPr>
            <a:r>
              <a:rPr lang="tr-TR" sz="2000" b="1">
                <a:solidFill>
                  <a:srgbClr val="7030A0"/>
                </a:solidFill>
                <a:latin typeface="Calibri"/>
                <a:cs typeface="Calibri"/>
              </a:rPr>
              <a:t>Software Development Engineer in test (SDET): </a:t>
            </a:r>
            <a:r>
              <a:rPr lang="tr-TR" sz="2000">
                <a:solidFill>
                  <a:srgbClr val="7030A0"/>
                </a:solidFill>
                <a:latin typeface="Calibri"/>
                <a:cs typeface="Calibri"/>
              </a:rPr>
              <a:t>Bu kişi bir projenin başından sonuna yapılmasında dizayn, özelliklerin oluşması ve raporların oluşması gibi tüm aşamaların setup’ını (kurulumunu) yapar.</a:t>
            </a:r>
          </a:p>
          <a:p>
            <a:pPr marL="0" indent="0">
              <a:buNone/>
            </a:pPr>
            <a:r>
              <a:rPr lang="tr-TR" sz="2000" b="1">
                <a:solidFill>
                  <a:srgbClr val="7030A0"/>
                </a:solidFill>
                <a:latin typeface="Calibri"/>
                <a:cs typeface="Calibri"/>
              </a:rPr>
              <a:t>QA-Quality Assurance Analist(Kalite Güvence Analisti): </a:t>
            </a:r>
            <a:r>
              <a:rPr lang="tr-TR" sz="2000">
                <a:solidFill>
                  <a:srgbClr val="7030A0"/>
                </a:solidFill>
                <a:latin typeface="Calibri"/>
                <a:cs typeface="Calibri"/>
              </a:rPr>
              <a:t>yazılımın işlevselliğini değerlendiren ve herhangi bir hata ve sorunu arayan uzmanlardır.</a:t>
            </a:r>
          </a:p>
          <a:p>
            <a:pPr marL="0" indent="0">
              <a:buNone/>
            </a:pPr>
            <a:r>
              <a:rPr lang="tr-TR" sz="2000" b="1">
                <a:solidFill>
                  <a:srgbClr val="7030A0"/>
                </a:solidFill>
                <a:latin typeface="Calibri"/>
                <a:cs typeface="Calibri"/>
              </a:rPr>
              <a:t>Java+Selenium + SDLC </a:t>
            </a:r>
            <a:r>
              <a:rPr lang="tr-TR" sz="2000" b="1">
                <a:solidFill>
                  <a:srgbClr val="7030A0"/>
                </a:solidFill>
                <a:latin typeface="Calibri"/>
                <a:cs typeface="Calibri"/>
                <a:sym typeface="Wingdings" panose="05000000000000000000" pitchFamily="2" charset="2"/>
              </a:rPr>
              <a:t></a:t>
            </a:r>
            <a:r>
              <a:rPr lang="tr-TR" sz="2000" b="1">
                <a:solidFill>
                  <a:srgbClr val="7030A0"/>
                </a:solidFill>
                <a:latin typeface="Calibri"/>
                <a:cs typeface="Calibri"/>
              </a:rPr>
              <a:t> UI(User Interface) Tester</a:t>
            </a:r>
            <a:endParaRPr lang="en-US" sz="2000" b="1">
              <a:solidFill>
                <a:srgbClr val="7030A0"/>
              </a:solidFill>
              <a:latin typeface="Calibri"/>
              <a:cs typeface="Calibri"/>
            </a:endParaRPr>
          </a:p>
          <a:p>
            <a:r>
              <a:rPr lang="tr-TR" sz="2000" b="1">
                <a:solidFill>
                  <a:srgbClr val="7030A0"/>
                </a:solidFill>
                <a:latin typeface="Calibri"/>
                <a:cs typeface="Calibri"/>
              </a:rPr>
              <a:t>Java+Selenium+API + SDLC =&gt; API Tester</a:t>
            </a:r>
            <a:r>
              <a:rPr lang="tr-TR" sz="2000" b="1">
                <a:solidFill>
                  <a:srgbClr val="7030A0"/>
                </a:solidFill>
                <a:latin typeface="Calibri"/>
                <a:cs typeface="Calibri"/>
                <a:sym typeface="Wingdings" panose="05000000000000000000" pitchFamily="2" charset="2"/>
              </a:rPr>
              <a:t> </a:t>
            </a:r>
            <a:r>
              <a:rPr lang="tr-TR" sz="2000" b="1">
                <a:solidFill>
                  <a:srgbClr val="7030A0"/>
                </a:solidFill>
                <a:latin typeface="Calibri"/>
                <a:cs typeface="Calibri"/>
              </a:rPr>
              <a:t>BackEnd Tester</a:t>
            </a:r>
            <a:endParaRPr lang="en-US" sz="2000" b="1">
              <a:solidFill>
                <a:srgbClr val="7030A0"/>
              </a:solidFill>
              <a:latin typeface="Calibri"/>
              <a:cs typeface="Calibri"/>
            </a:endParaRPr>
          </a:p>
          <a:p>
            <a:pPr marR="0"/>
            <a:r>
              <a:rPr lang="tr-TR" sz="2000" b="1">
                <a:solidFill>
                  <a:srgbClr val="7030A0"/>
                </a:solidFill>
                <a:latin typeface="Calibri"/>
                <a:cs typeface="Calibri"/>
              </a:rPr>
              <a:t>Java+Selenium +SQL+JDBC+SDLC</a:t>
            </a:r>
            <a:r>
              <a:rPr lang="tr-TR" sz="2000" b="1">
                <a:solidFill>
                  <a:srgbClr val="7030A0"/>
                </a:solidFill>
                <a:latin typeface="Calibri"/>
                <a:cs typeface="Calibri"/>
                <a:sym typeface="Wingdings" panose="05000000000000000000" pitchFamily="2" charset="2"/>
              </a:rPr>
              <a:t> </a:t>
            </a:r>
            <a:r>
              <a:rPr lang="tr-TR" sz="2000" b="1">
                <a:solidFill>
                  <a:srgbClr val="7030A0"/>
                </a:solidFill>
                <a:latin typeface="Calibri"/>
                <a:cs typeface="Calibri"/>
              </a:rPr>
              <a:t>Database Testing / Backend Tester</a:t>
            </a:r>
          </a:p>
          <a:p>
            <a:r>
              <a:rPr lang="tr-TR" sz="2000" b="1">
                <a:solidFill>
                  <a:srgbClr val="7030A0"/>
                </a:solidFill>
                <a:latin typeface="Calibri"/>
                <a:cs typeface="Calibri"/>
              </a:rPr>
              <a:t>UI(User Interface)  + Backend + Database </a:t>
            </a:r>
            <a:r>
              <a:rPr lang="tr-TR" sz="2000" b="1">
                <a:solidFill>
                  <a:srgbClr val="7030A0"/>
                </a:solidFill>
                <a:latin typeface="Calibri"/>
                <a:cs typeface="Calibri"/>
                <a:sym typeface="Wingdings" panose="05000000000000000000" pitchFamily="2" charset="2"/>
              </a:rPr>
              <a:t> </a:t>
            </a:r>
            <a:r>
              <a:rPr lang="tr-TR" sz="2000" b="1">
                <a:solidFill>
                  <a:srgbClr val="7030A0"/>
                </a:solidFill>
                <a:latin typeface="Calibri"/>
                <a:cs typeface="Calibri"/>
              </a:rPr>
              <a:t>Full- Stack Tester </a:t>
            </a:r>
          </a:p>
          <a:p>
            <a:pPr algn="l"/>
            <a:endParaRPr lang="tr-TR" sz="2000" b="1">
              <a:solidFill>
                <a:srgbClr val="7030A0"/>
              </a:solidFill>
              <a:latin typeface="Calibri"/>
              <a:cs typeface="Calibri"/>
            </a:endParaRPr>
          </a:p>
          <a:p>
            <a:pPr algn="l"/>
            <a:endParaRPr lang="tr-TR" sz="2000" b="1">
              <a:solidFill>
                <a:srgbClr val="7030A0"/>
              </a:solidFill>
              <a:latin typeface="Calibri"/>
              <a:cs typeface="Calibri"/>
            </a:endParaRPr>
          </a:p>
          <a:p>
            <a:pPr algn="just" defTabSz="361950"/>
            <a:r>
              <a:rPr lang="tr-TR" sz="2000">
                <a:solidFill>
                  <a:srgbClr val="7030A0"/>
                </a:solidFill>
                <a:latin typeface="Calibri"/>
                <a:cs typeface="Calibri"/>
              </a:rPr>
              <a:t>	</a:t>
            </a:r>
            <a:endParaRPr sz="2000" b="1" i="0" u="none" strike="noStrike" cap="none">
              <a:solidFill>
                <a:schemeClr val="dk1"/>
              </a:solidFill>
              <a:latin typeface="Calibri"/>
              <a:ea typeface="Calibri"/>
              <a:cs typeface="Calibri"/>
              <a:sym typeface="Calibri"/>
            </a:endParaRPr>
          </a:p>
          <a:p>
            <a:pPr marL="342900" marR="0" lvl="1" indent="-203200" algn="l" rtl="0">
              <a:buClr>
                <a:schemeClr val="dk1"/>
              </a:buClr>
              <a:buSzPts val="2200"/>
              <a:buFont typeface="Noto Sans Symbols"/>
              <a:buNone/>
            </a:pPr>
            <a:endParaRPr sz="2000" b="1" i="0" u="none" strike="noStrike" cap="none">
              <a:solidFill>
                <a:schemeClr val="dk1"/>
              </a:solidFill>
              <a:latin typeface="Calibri"/>
              <a:ea typeface="Calibri"/>
              <a:cs typeface="Calibri"/>
              <a:sym typeface="Calibri"/>
            </a:endParaRPr>
          </a:p>
        </p:txBody>
      </p:sp>
      <p:pic>
        <p:nvPicPr>
          <p:cNvPr id="4" name="Resim 3">
            <a:extLst>
              <a:ext uri="{FF2B5EF4-FFF2-40B4-BE49-F238E27FC236}">
                <a16:creationId xmlns:a16="http://schemas.microsoft.com/office/drawing/2014/main" id="{AD52803F-7EC3-4E26-B955-82862EEB579C}"/>
              </a:ext>
            </a:extLst>
          </p:cNvPr>
          <p:cNvPicPr>
            <a:picLocks noChangeAspect="1"/>
          </p:cNvPicPr>
          <p:nvPr/>
        </p:nvPicPr>
        <p:blipFill>
          <a:blip r:embed="rId2"/>
          <a:stretch>
            <a:fillRect/>
          </a:stretch>
        </p:blipFill>
        <p:spPr>
          <a:xfrm>
            <a:off x="7668616" y="1052736"/>
            <a:ext cx="4137765" cy="5040560"/>
          </a:xfrm>
          <a:prstGeom prst="rect">
            <a:avLst/>
          </a:prstGeom>
        </p:spPr>
      </p:pic>
    </p:spTree>
    <p:extLst>
      <p:ext uri="{BB962C8B-B14F-4D97-AF65-F5344CB8AC3E}">
        <p14:creationId xmlns:p14="http://schemas.microsoft.com/office/powerpoint/2010/main" val="1812638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5" y="80863"/>
            <a:ext cx="6228059" cy="2412033"/>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algn="l"/>
            <a:r>
              <a:rPr lang="tr-TR" sz="2400" b="1">
                <a:solidFill>
                  <a:srgbClr val="7030A0"/>
                </a:solidFill>
                <a:latin typeface="Calibri"/>
                <a:cs typeface="Calibri"/>
              </a:rPr>
              <a:t>Yazılım Test Mühendisi Olması Gereken Özellikler</a:t>
            </a:r>
          </a:p>
          <a:p>
            <a:pPr marL="457200" indent="-457200">
              <a:buFont typeface="+mj-lt"/>
              <a:buAutoNum type="arabicPeriod"/>
            </a:pPr>
            <a:r>
              <a:rPr lang="tr-TR" sz="2400">
                <a:solidFill>
                  <a:srgbClr val="7030A0"/>
                </a:solidFill>
                <a:latin typeface="Calibri"/>
                <a:cs typeface="Calibri"/>
              </a:rPr>
              <a:t>SDLC ve STLC farkındalığı</a:t>
            </a:r>
          </a:p>
          <a:p>
            <a:pPr marL="457200" indent="-457200">
              <a:buFont typeface="+mj-lt"/>
              <a:buAutoNum type="arabicPeriod"/>
            </a:pPr>
            <a:r>
              <a:rPr lang="tr-TR" sz="2400">
                <a:solidFill>
                  <a:srgbClr val="7030A0"/>
                </a:solidFill>
                <a:latin typeface="Calibri"/>
                <a:cs typeface="Calibri"/>
              </a:rPr>
              <a:t>Çeşitli Test Araçları ve Teknikleri hakkında bilgi </a:t>
            </a:r>
          </a:p>
          <a:p>
            <a:pPr marL="457200" indent="-457200">
              <a:buFont typeface="+mj-lt"/>
              <a:buAutoNum type="arabicPeriod"/>
            </a:pPr>
            <a:r>
              <a:rPr lang="tr-TR" sz="2400">
                <a:solidFill>
                  <a:srgbClr val="7030A0"/>
                </a:solidFill>
                <a:latin typeface="Calibri"/>
                <a:cs typeface="Calibri"/>
              </a:rPr>
              <a:t>Otomasyon Teknikleri konusunda bilgili</a:t>
            </a:r>
          </a:p>
          <a:p>
            <a:pPr marL="457200" indent="-457200">
              <a:buFont typeface="+mj-lt"/>
              <a:buAutoNum type="arabicPeriod"/>
            </a:pPr>
            <a:r>
              <a:rPr lang="tr-TR" sz="2400">
                <a:solidFill>
                  <a:srgbClr val="7030A0"/>
                </a:solidFill>
                <a:latin typeface="Calibri"/>
                <a:cs typeface="Calibri"/>
              </a:rPr>
              <a:t>Mükemmel iletişim becerileri</a:t>
            </a:r>
          </a:p>
          <a:p>
            <a:pPr marL="457200" indent="-457200">
              <a:buFont typeface="+mj-lt"/>
              <a:buAutoNum type="arabicPeriod"/>
            </a:pPr>
            <a:r>
              <a:rPr lang="tr-TR" sz="2400">
                <a:solidFill>
                  <a:srgbClr val="7030A0"/>
                </a:solidFill>
                <a:latin typeface="Calibri"/>
                <a:cs typeface="Calibri"/>
              </a:rPr>
              <a:t>Üstün Mantıksal ve Analitik Düşünme becerileri</a:t>
            </a:r>
          </a:p>
          <a:p>
            <a:pPr marL="457200" indent="-457200">
              <a:buFont typeface="+mj-lt"/>
              <a:buAutoNum type="arabicPeriod"/>
            </a:pPr>
            <a:r>
              <a:rPr lang="tr-TR" sz="2400">
                <a:solidFill>
                  <a:srgbClr val="7030A0"/>
                </a:solidFill>
                <a:latin typeface="Calibri"/>
                <a:cs typeface="Calibri"/>
              </a:rPr>
              <a:t> Birinci sınıf Proje Yönetimi becerileri</a:t>
            </a:r>
          </a:p>
          <a:p>
            <a:pPr marL="457200" indent="-457200">
              <a:buFont typeface="+mj-lt"/>
              <a:buAutoNum type="arabicPeriod"/>
            </a:pPr>
            <a:r>
              <a:rPr lang="nb-NO" sz="2400">
                <a:solidFill>
                  <a:srgbClr val="7030A0"/>
                </a:solidFill>
                <a:latin typeface="Calibri"/>
                <a:cs typeface="Calibri"/>
              </a:rPr>
              <a:t> En son Web ve Mobil Teknolojiler </a:t>
            </a:r>
            <a:r>
              <a:rPr lang="tr-TR" sz="2400">
                <a:solidFill>
                  <a:srgbClr val="7030A0"/>
                </a:solidFill>
                <a:latin typeface="Calibri"/>
                <a:cs typeface="Calibri"/>
              </a:rPr>
              <a:t>hakkında bilgi sahibi olmalı</a:t>
            </a:r>
            <a:endParaRPr lang="nb-NO" sz="2400">
              <a:solidFill>
                <a:srgbClr val="7030A0"/>
              </a:solidFill>
              <a:latin typeface="Calibri"/>
              <a:cs typeface="Calibri"/>
            </a:endParaRPr>
          </a:p>
          <a:p>
            <a:pPr marL="457200" indent="-457200">
              <a:buFont typeface="+mj-lt"/>
              <a:buAutoNum type="arabicPeriod"/>
            </a:pPr>
            <a:r>
              <a:rPr lang="nn-NO" sz="2400">
                <a:solidFill>
                  <a:srgbClr val="7030A0"/>
                </a:solidFill>
                <a:latin typeface="Calibri"/>
                <a:cs typeface="Calibri"/>
              </a:rPr>
              <a:t> Keskin Karar Verme Becerileri</a:t>
            </a:r>
            <a:endParaRPr lang="tr-TR" sz="2400">
              <a:solidFill>
                <a:srgbClr val="7030A0"/>
              </a:solidFill>
              <a:latin typeface="Calibri"/>
              <a:cs typeface="Calibri"/>
            </a:endParaRPr>
          </a:p>
          <a:p>
            <a:pPr marL="457200" indent="-457200">
              <a:buFont typeface="+mj-lt"/>
              <a:buAutoNum type="arabicPeriod"/>
            </a:pPr>
            <a:r>
              <a:rPr lang="tr-TR" sz="2400">
                <a:solidFill>
                  <a:srgbClr val="7030A0"/>
                </a:solidFill>
                <a:latin typeface="Calibri"/>
                <a:cs typeface="Calibri"/>
              </a:rPr>
              <a:t> Kendinden açıklamalı ve yüksek kaliteli Raporlama becerileri</a:t>
            </a:r>
          </a:p>
          <a:p>
            <a:endParaRPr lang="nn-NO" sz="2400" b="0" i="0">
              <a:solidFill>
                <a:srgbClr val="233653"/>
              </a:solidFill>
              <a:effectLst/>
              <a:latin typeface="var(--font-heading)"/>
            </a:endParaRPr>
          </a:p>
          <a:p>
            <a:endParaRPr lang="tr-TR" sz="2400" b="0" i="0">
              <a:solidFill>
                <a:srgbClr val="233653"/>
              </a:solidFill>
              <a:effectLst/>
              <a:latin typeface="var(--font-heading)"/>
            </a:endParaRPr>
          </a:p>
          <a:p>
            <a:pPr algn="l"/>
            <a:endParaRPr lang="tr-TR" sz="2400" b="1">
              <a:solidFill>
                <a:srgbClr val="7030A0"/>
              </a:solidFill>
              <a:latin typeface="Calibri"/>
              <a:cs typeface="Calibri"/>
            </a:endParaRPr>
          </a:p>
          <a:p>
            <a:pPr algn="l"/>
            <a:endParaRPr lang="tr-TR" sz="2400" b="1">
              <a:solidFill>
                <a:srgbClr val="7030A0"/>
              </a:solidFill>
              <a:latin typeface="Calibri"/>
              <a:cs typeface="Calibri"/>
            </a:endParaRPr>
          </a:p>
          <a:p>
            <a:pPr algn="l"/>
            <a:endParaRPr lang="tr-TR" sz="2400" b="1">
              <a:solidFill>
                <a:srgbClr val="7030A0"/>
              </a:solidFill>
              <a:latin typeface="Calibri"/>
              <a:cs typeface="Calibri"/>
            </a:endParaRPr>
          </a:p>
          <a:p>
            <a:pPr algn="just" defTabSz="361950"/>
            <a:r>
              <a:rPr lang="tr-TR" sz="2400">
                <a:solidFill>
                  <a:srgbClr val="7030A0"/>
                </a:solidFill>
                <a:latin typeface="Calibri"/>
                <a:cs typeface="Calibri"/>
              </a:rPr>
              <a:t>	</a:t>
            </a: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pic>
        <p:nvPicPr>
          <p:cNvPr id="4" name="Resim 3">
            <a:extLst>
              <a:ext uri="{FF2B5EF4-FFF2-40B4-BE49-F238E27FC236}">
                <a16:creationId xmlns:a16="http://schemas.microsoft.com/office/drawing/2014/main" id="{2D8391FD-34CA-4B10-BDDF-10D2178A7F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6449" y="332656"/>
            <a:ext cx="5651394" cy="5815731"/>
          </a:xfrm>
          <a:prstGeom prst="rect">
            <a:avLst/>
          </a:prstGeom>
        </p:spPr>
      </p:pic>
    </p:spTree>
    <p:extLst>
      <p:ext uri="{BB962C8B-B14F-4D97-AF65-F5344CB8AC3E}">
        <p14:creationId xmlns:p14="http://schemas.microsoft.com/office/powerpoint/2010/main" val="2672165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B0534EE-5929-6E5B-F7D4-4125FC98B01A}"/>
              </a:ext>
            </a:extLst>
          </p:cNvPr>
          <p:cNvSpPr>
            <a:spLocks noGrp="1"/>
          </p:cNvSpPr>
          <p:nvPr>
            <p:ph idx="1"/>
          </p:nvPr>
        </p:nvSpPr>
        <p:spPr>
          <a:xfrm>
            <a:off x="594042" y="764704"/>
            <a:ext cx="10818991" cy="4525963"/>
          </a:xfrm>
        </p:spPr>
        <p:txBody>
          <a:bodyPr/>
          <a:lstStyle/>
          <a:p>
            <a:pPr marL="0" indent="0">
              <a:buNone/>
            </a:pPr>
            <a:endParaRPr lang="tr-TR" sz="300" b="1" u="sng">
              <a:solidFill>
                <a:srgbClr val="7030A0"/>
              </a:solidFill>
              <a:latin typeface="Calibri"/>
              <a:cs typeface="Calibri"/>
            </a:endParaRPr>
          </a:p>
          <a:p>
            <a:pPr marL="0" indent="0">
              <a:buNone/>
            </a:pPr>
            <a:endParaRPr lang="tr-TR" sz="3200">
              <a:solidFill>
                <a:srgbClr val="7030A0"/>
              </a:solidFill>
              <a:latin typeface="Calibri"/>
              <a:cs typeface="Calibri"/>
            </a:endParaRPr>
          </a:p>
          <a:p>
            <a:endParaRPr lang="tr-TR" sz="3200">
              <a:solidFill>
                <a:srgbClr val="7030A0"/>
              </a:solidFill>
              <a:latin typeface="Calibri"/>
              <a:cs typeface="Calibri"/>
            </a:endParaRPr>
          </a:p>
          <a:p>
            <a:endParaRPr lang="tr-TR" sz="3200">
              <a:solidFill>
                <a:srgbClr val="7030A0"/>
              </a:solidFill>
              <a:latin typeface="Calibri"/>
              <a:cs typeface="Calibri"/>
            </a:endParaRPr>
          </a:p>
        </p:txBody>
      </p:sp>
      <p:sp>
        <p:nvSpPr>
          <p:cNvPr id="5" name="Google Shape;98;p1">
            <a:extLst>
              <a:ext uri="{FF2B5EF4-FFF2-40B4-BE49-F238E27FC236}">
                <a16:creationId xmlns:a16="http://schemas.microsoft.com/office/drawing/2014/main" id="{EDF1FF54-BE1D-42DA-A4CD-1FB2A1F61405}"/>
              </a:ext>
            </a:extLst>
          </p:cNvPr>
          <p:cNvSpPr txBox="1"/>
          <p:nvPr/>
        </p:nvSpPr>
        <p:spPr>
          <a:xfrm>
            <a:off x="179786" y="80863"/>
            <a:ext cx="6048672" cy="5796409"/>
          </a:xfrm>
          <a:prstGeom prst="rect">
            <a:avLst/>
          </a:prstGeom>
          <a:noFill/>
          <a:ln>
            <a:noFill/>
          </a:ln>
        </p:spPr>
        <p:txBody>
          <a:bodyPr spcFirstLastPara="1" wrap="square" lIns="91425" tIns="45700" rIns="91425" bIns="45700" anchor="t" anchorCtr="0">
            <a:noAutofit/>
          </a:bodyPr>
          <a:lstStyle/>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a:p>
            <a:pPr fontAlgn="base">
              <a:lnSpc>
                <a:spcPct val="107000"/>
              </a:lnSpc>
            </a:pPr>
            <a:r>
              <a:rPr lang="tr-TR" sz="2400" b="1">
                <a:solidFill>
                  <a:srgbClr val="7030A0"/>
                </a:solidFill>
                <a:latin typeface="Calibri"/>
                <a:cs typeface="Calibri"/>
              </a:rPr>
              <a:t>Yazılım Test Mühendisi Sorumlulukları</a:t>
            </a:r>
          </a:p>
          <a:p>
            <a:pPr fontAlgn="base">
              <a:lnSpc>
                <a:spcPct val="107000"/>
              </a:lnSpc>
            </a:pPr>
            <a:endParaRPr lang="tr-TR" sz="2400" b="1">
              <a:solidFill>
                <a:srgbClr val="7030A0"/>
              </a:solidFill>
              <a:latin typeface="Calibri"/>
              <a:cs typeface="Calibri"/>
            </a:endParaRPr>
          </a:p>
          <a:p>
            <a:pPr marL="285750" marR="0" indent="-285750" fontAlgn="base">
              <a:lnSpc>
                <a:spcPct val="107000"/>
              </a:lnSpc>
              <a:spcBef>
                <a:spcPts val="0"/>
              </a:spcBef>
              <a:spcAft>
                <a:spcPts val="0"/>
              </a:spcAft>
              <a:buFont typeface="Arial" panose="020B0604020202020204" pitchFamily="34" charset="0"/>
              <a:buChar char="•"/>
            </a:pPr>
            <a:r>
              <a:rPr lang="tr-TR" sz="2400">
                <a:solidFill>
                  <a:srgbClr val="7030A0"/>
                </a:solidFill>
                <a:latin typeface="Calibri"/>
                <a:cs typeface="Calibri"/>
              </a:rPr>
              <a:t>İşletmecinin gereksinimlerini (requirement) analiz etmek</a:t>
            </a:r>
          </a:p>
          <a:p>
            <a:pPr marL="285750" marR="0" indent="-285750" fontAlgn="base">
              <a:lnSpc>
                <a:spcPct val="107000"/>
              </a:lnSpc>
              <a:spcBef>
                <a:spcPts val="0"/>
              </a:spcBef>
              <a:spcAft>
                <a:spcPts val="0"/>
              </a:spcAft>
              <a:buFont typeface="Arial" panose="020B0604020202020204" pitchFamily="34" charset="0"/>
              <a:buChar char="•"/>
            </a:pPr>
            <a:r>
              <a:rPr lang="tr-TR" sz="2400">
                <a:solidFill>
                  <a:srgbClr val="7030A0"/>
                </a:solidFill>
                <a:latin typeface="Calibri"/>
                <a:cs typeface="Calibri"/>
              </a:rPr>
              <a:t>Test plan ve test statejisini oluşturulması</a:t>
            </a:r>
          </a:p>
          <a:p>
            <a:pPr marL="285750" marR="0" indent="-285750" fontAlgn="base">
              <a:lnSpc>
                <a:spcPct val="107000"/>
              </a:lnSpc>
              <a:spcBef>
                <a:spcPts val="0"/>
              </a:spcBef>
              <a:spcAft>
                <a:spcPts val="0"/>
              </a:spcAft>
              <a:buFont typeface="Arial" panose="020B0604020202020204" pitchFamily="34" charset="0"/>
              <a:buChar char="•"/>
            </a:pPr>
            <a:r>
              <a:rPr lang="tr-TR" sz="2400">
                <a:solidFill>
                  <a:srgbClr val="7030A0"/>
                </a:solidFill>
                <a:latin typeface="Calibri"/>
                <a:cs typeface="Calibri"/>
              </a:rPr>
              <a:t>Testcase ve test scenario hazırlanması</a:t>
            </a:r>
          </a:p>
          <a:p>
            <a:pPr marL="285750" marR="0" indent="-285750" fontAlgn="base">
              <a:lnSpc>
                <a:spcPct val="107000"/>
              </a:lnSpc>
              <a:spcBef>
                <a:spcPts val="0"/>
              </a:spcBef>
              <a:spcAft>
                <a:spcPts val="0"/>
              </a:spcAft>
              <a:buFont typeface="Arial" panose="020B0604020202020204" pitchFamily="34" charset="0"/>
              <a:buChar char="•"/>
            </a:pPr>
            <a:r>
              <a:rPr lang="tr-TR" sz="2400">
                <a:solidFill>
                  <a:srgbClr val="7030A0"/>
                </a:solidFill>
                <a:latin typeface="Calibri"/>
                <a:cs typeface="Calibri"/>
              </a:rPr>
              <a:t>Testcaselerin çalıştırılması </a:t>
            </a:r>
          </a:p>
          <a:p>
            <a:pPr marL="285750" marR="0" indent="-285750" fontAlgn="base">
              <a:lnSpc>
                <a:spcPct val="107000"/>
              </a:lnSpc>
              <a:spcBef>
                <a:spcPts val="0"/>
              </a:spcBef>
              <a:spcAft>
                <a:spcPts val="0"/>
              </a:spcAft>
              <a:buFont typeface="Arial" panose="020B0604020202020204" pitchFamily="34" charset="0"/>
              <a:buChar char="•"/>
            </a:pPr>
            <a:r>
              <a:rPr lang="tr-TR" sz="2400">
                <a:solidFill>
                  <a:srgbClr val="7030A0"/>
                </a:solidFill>
                <a:latin typeface="Calibri"/>
                <a:cs typeface="Calibri"/>
              </a:rPr>
              <a:t>Hataların takibi (Defect tracking)</a:t>
            </a:r>
          </a:p>
          <a:p>
            <a:pPr marL="285750" marR="0" indent="-285750" fontAlgn="base">
              <a:lnSpc>
                <a:spcPct val="107000"/>
              </a:lnSpc>
              <a:spcBef>
                <a:spcPts val="0"/>
              </a:spcBef>
              <a:spcAft>
                <a:spcPts val="0"/>
              </a:spcAft>
              <a:buFont typeface="Arial" panose="020B0604020202020204" pitchFamily="34" charset="0"/>
              <a:buChar char="•"/>
            </a:pPr>
            <a:r>
              <a:rPr lang="tr-TR" sz="2400">
                <a:solidFill>
                  <a:srgbClr val="7030A0"/>
                </a:solidFill>
                <a:latin typeface="Calibri"/>
                <a:cs typeface="Calibri"/>
              </a:rPr>
              <a:t>Raporların hazırlanması</a:t>
            </a:r>
          </a:p>
          <a:p>
            <a:pPr>
              <a:buFont typeface="Arial" panose="020B0604020202020204" pitchFamily="34" charset="0"/>
              <a:buChar char="•"/>
            </a:pPr>
            <a:r>
              <a:rPr lang="tr-TR" sz="2400">
                <a:solidFill>
                  <a:srgbClr val="7030A0"/>
                </a:solidFill>
                <a:latin typeface="Calibri"/>
                <a:cs typeface="Calibri"/>
              </a:rPr>
              <a:t>  Detay odaklı çalışmak</a:t>
            </a:r>
          </a:p>
          <a:p>
            <a:pPr>
              <a:buFont typeface="Arial" panose="020B0604020202020204" pitchFamily="34" charset="0"/>
              <a:buChar char="•"/>
            </a:pPr>
            <a:r>
              <a:rPr lang="tr-TR" sz="2400">
                <a:solidFill>
                  <a:srgbClr val="7030A0"/>
                </a:solidFill>
                <a:latin typeface="Calibri"/>
                <a:cs typeface="Calibri"/>
              </a:rPr>
              <a:t>  Farklı açılardan uygulanın çalışmasını sorgulamak</a:t>
            </a:r>
          </a:p>
          <a:p>
            <a:pPr>
              <a:buFont typeface="Arial" panose="020B0604020202020204" pitchFamily="34" charset="0"/>
              <a:buChar char="•"/>
            </a:pPr>
            <a:endParaRPr lang="tr-TR" sz="2400">
              <a:solidFill>
                <a:srgbClr val="7030A0"/>
              </a:solidFill>
              <a:latin typeface="Calibri"/>
              <a:cs typeface="Calibri"/>
            </a:endParaRPr>
          </a:p>
          <a:p>
            <a:pPr algn="l"/>
            <a:endParaRPr lang="tr-TR" sz="2400" b="1">
              <a:solidFill>
                <a:srgbClr val="7030A0"/>
              </a:solidFill>
              <a:latin typeface="Calibri"/>
              <a:cs typeface="Calibri"/>
            </a:endParaRPr>
          </a:p>
          <a:p>
            <a:pPr algn="l"/>
            <a:endParaRPr lang="tr-TR" sz="2400" b="1">
              <a:solidFill>
                <a:srgbClr val="7030A0"/>
              </a:solidFill>
              <a:latin typeface="Calibri"/>
              <a:cs typeface="Calibri"/>
            </a:endParaRPr>
          </a:p>
          <a:p>
            <a:pPr algn="l"/>
            <a:endParaRPr lang="tr-TR" sz="2400" b="1">
              <a:solidFill>
                <a:srgbClr val="7030A0"/>
              </a:solidFill>
              <a:latin typeface="Calibri"/>
              <a:cs typeface="Calibri"/>
            </a:endParaRPr>
          </a:p>
          <a:p>
            <a:pPr algn="just" defTabSz="361950"/>
            <a:r>
              <a:rPr lang="tr-TR" sz="2400">
                <a:solidFill>
                  <a:srgbClr val="7030A0"/>
                </a:solidFill>
                <a:latin typeface="Calibri"/>
                <a:cs typeface="Calibri"/>
              </a:rPr>
              <a:t>	</a:t>
            </a:r>
            <a:endParaRPr sz="2400" b="1" i="0" u="none" strike="noStrike" cap="none">
              <a:solidFill>
                <a:schemeClr val="dk1"/>
              </a:solidFill>
              <a:latin typeface="Calibri"/>
              <a:ea typeface="Calibri"/>
              <a:cs typeface="Calibri"/>
              <a:sym typeface="Calibri"/>
            </a:endParaRPr>
          </a:p>
          <a:p>
            <a:pPr marL="342900" marR="0" lvl="1" indent="-203200" algn="l" rtl="0">
              <a:spcBef>
                <a:spcPts val="0"/>
              </a:spcBef>
              <a:spcAft>
                <a:spcPts val="0"/>
              </a:spcAft>
              <a:buClr>
                <a:schemeClr val="dk1"/>
              </a:buClr>
              <a:buSzPts val="2200"/>
              <a:buFont typeface="Noto Sans Symbols"/>
              <a:buNone/>
            </a:pPr>
            <a:endParaRPr sz="2400" b="1" i="0" u="none" strike="noStrike" cap="none">
              <a:solidFill>
                <a:schemeClr val="dk1"/>
              </a:solidFill>
              <a:latin typeface="Calibri"/>
              <a:ea typeface="Calibri"/>
              <a:cs typeface="Calibri"/>
              <a:sym typeface="Calibri"/>
            </a:endParaRPr>
          </a:p>
        </p:txBody>
      </p:sp>
      <p:pic>
        <p:nvPicPr>
          <p:cNvPr id="4" name="Resim 3">
            <a:extLst>
              <a:ext uri="{FF2B5EF4-FFF2-40B4-BE49-F238E27FC236}">
                <a16:creationId xmlns:a16="http://schemas.microsoft.com/office/drawing/2014/main" id="{27171209-E8BC-4C23-AB94-8BD6FFF94BE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72472" y="850404"/>
            <a:ext cx="5328591" cy="5157192"/>
          </a:xfrm>
          <a:prstGeom prst="rect">
            <a:avLst/>
          </a:prstGeom>
        </p:spPr>
      </p:pic>
    </p:spTree>
    <p:extLst>
      <p:ext uri="{BB962C8B-B14F-4D97-AF65-F5344CB8AC3E}">
        <p14:creationId xmlns:p14="http://schemas.microsoft.com/office/powerpoint/2010/main" val="3253285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ltLang="en-US"/>
          </a:p>
        </p:txBody>
      </p:sp>
      <p:pic>
        <p:nvPicPr>
          <p:cNvPr id="4" name="Content Placeholder 3"/>
          <p:cNvPicPr>
            <a:picLocks noGrp="1" noChangeAspect="1"/>
          </p:cNvPicPr>
          <p:nvPr>
            <p:ph idx="1"/>
          </p:nvPr>
        </p:nvPicPr>
        <p:blipFill>
          <a:blip r:embed="rId2"/>
          <a:stretch>
            <a:fillRect/>
          </a:stretch>
        </p:blipFill>
        <p:spPr>
          <a:xfrm>
            <a:off x="0" y="1"/>
            <a:ext cx="11881469" cy="6858000"/>
          </a:xfrm>
          <a:prstGeom prst="rect">
            <a:avLst/>
          </a:prstGeom>
        </p:spPr>
      </p:pic>
      <p:sp>
        <p:nvSpPr>
          <p:cNvPr id="5" name="Text Box 4"/>
          <p:cNvSpPr txBox="1"/>
          <p:nvPr/>
        </p:nvSpPr>
        <p:spPr>
          <a:xfrm>
            <a:off x="1691953" y="2276872"/>
            <a:ext cx="5790058" cy="1591205"/>
          </a:xfrm>
          <a:prstGeom prst="rect">
            <a:avLst/>
          </a:prstGeom>
          <a:noFill/>
        </p:spPr>
        <p:txBody>
          <a:bodyPr wrap="square" rtlCol="0">
            <a:spAutoFit/>
          </a:bodyPr>
          <a:lstStyle/>
          <a:p>
            <a:pPr algn="ctr">
              <a:buFont typeface="Arial" panose="020B0604020202020204" pitchFamily="34" charset="0"/>
              <a:buNone/>
            </a:pPr>
            <a:r>
              <a:rPr lang="tr-TR" altLang="en-GB" sz="2435">
                <a:solidFill>
                  <a:schemeClr val="bg1"/>
                </a:solidFill>
                <a:sym typeface="+mn-ea"/>
              </a:rPr>
              <a:t> Bir sonraki hafta toplantı içeriği</a:t>
            </a:r>
          </a:p>
          <a:p>
            <a:pPr marL="342900" indent="-342900">
              <a:buFont typeface="Arial" panose="020B0604020202020204" pitchFamily="34" charset="0"/>
              <a:buChar char="•"/>
            </a:pPr>
            <a:endParaRPr lang="tr-TR" altLang="en-GB" sz="2435">
              <a:solidFill>
                <a:schemeClr val="bg1"/>
              </a:solidFill>
              <a:sym typeface="+mn-ea"/>
            </a:endParaRPr>
          </a:p>
          <a:p>
            <a:pPr marL="342900" indent="-342900">
              <a:buFont typeface="Arial" panose="020B0604020202020204" pitchFamily="34" charset="0"/>
              <a:buChar char="•"/>
            </a:pPr>
            <a:r>
              <a:rPr lang="tr-TR" sz="2435">
                <a:solidFill>
                  <a:schemeClr val="bg1"/>
                </a:solidFill>
              </a:rPr>
              <a:t>Haftalık Değerlendirme</a:t>
            </a:r>
          </a:p>
          <a:p>
            <a:pPr marL="342900" indent="-342900">
              <a:buFont typeface="Arial" panose="020B0604020202020204" pitchFamily="34" charset="0"/>
              <a:buChar char="•"/>
            </a:pPr>
            <a:r>
              <a:rPr lang="tr-TR" sz="2435">
                <a:solidFill>
                  <a:schemeClr val="bg1"/>
                </a:solidFill>
              </a:rPr>
              <a:t>Agile Vs Waterfall</a:t>
            </a:r>
          </a:p>
        </p:txBody>
      </p:sp>
    </p:spTree>
    <p:extLst>
      <p:ext uri="{BB962C8B-B14F-4D97-AF65-F5344CB8AC3E}">
        <p14:creationId xmlns:p14="http://schemas.microsoft.com/office/powerpoint/2010/main" val="198471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ltLang="en-US"/>
          </a:p>
        </p:txBody>
      </p:sp>
      <p:pic>
        <p:nvPicPr>
          <p:cNvPr id="4" name="Content Placeholder 3"/>
          <p:cNvPicPr>
            <a:picLocks noGrp="1" noChangeAspect="1"/>
          </p:cNvPicPr>
          <p:nvPr>
            <p:ph idx="1"/>
          </p:nvPr>
        </p:nvPicPr>
        <p:blipFill>
          <a:blip r:embed="rId2"/>
          <a:stretch>
            <a:fillRect/>
          </a:stretch>
        </p:blipFill>
        <p:spPr>
          <a:xfrm>
            <a:off x="0" y="0"/>
            <a:ext cx="11880850" cy="6858000"/>
          </a:xfrm>
          <a:prstGeom prst="rect">
            <a:avLst/>
          </a:prstGeom>
        </p:spPr>
      </p:pic>
      <p:sp>
        <p:nvSpPr>
          <p:cNvPr id="5" name="Text Box 4"/>
          <p:cNvSpPr txBox="1"/>
          <p:nvPr/>
        </p:nvSpPr>
        <p:spPr>
          <a:xfrm>
            <a:off x="323801" y="280729"/>
            <a:ext cx="10326439" cy="1569660"/>
          </a:xfrm>
          <a:prstGeom prst="rect">
            <a:avLst/>
          </a:prstGeom>
          <a:noFill/>
        </p:spPr>
        <p:txBody>
          <a:bodyPr wrap="square" rtlCol="0">
            <a:spAutoFit/>
          </a:bodyPr>
          <a:lstStyle/>
          <a:p>
            <a:r>
              <a:rPr lang="tr-TR" altLang="en-GB" sz="4800">
                <a:solidFill>
                  <a:schemeClr val="bg1"/>
                </a:solidFill>
                <a:latin typeface="Candara" panose="020E0502030303020204" charset="0"/>
                <a:cs typeface="Candara" panose="020E0502030303020204" charset="0"/>
              </a:rPr>
              <a:t>Kemerini bağla! </a:t>
            </a:r>
          </a:p>
          <a:p>
            <a:r>
              <a:rPr lang="tr-TR" altLang="en-GB" sz="4800">
                <a:solidFill>
                  <a:schemeClr val="bg1"/>
                </a:solidFill>
                <a:latin typeface="Candara" panose="020E0502030303020204" charset="0"/>
                <a:cs typeface="Candara" panose="020E0502030303020204" charset="0"/>
              </a:rPr>
              <a:t>Uçuşa geçiyoruz!!!</a:t>
            </a:r>
          </a:p>
        </p:txBody>
      </p:sp>
    </p:spTree>
  </p:cSld>
  <p:clrMapOvr>
    <a:masterClrMapping/>
  </p:clrMapOvr>
</p:sld>
</file>

<file path=ppt/theme/theme1.xml><?xml version="1.0" encoding="utf-8"?>
<a:theme xmlns:a="http://schemas.openxmlformats.org/drawingml/2006/main" name="Ofis Teması">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{CD03A1F0-5A8E-DF45-A790-339BF05B0193}tf16401369</Template>
  <TotalTime>1777</TotalTime>
  <Words>453</Words>
  <Application>Microsoft Office PowerPoint</Application>
  <PresentationFormat>Özel</PresentationFormat>
  <Paragraphs>109</Paragraphs>
  <Slides>9</Slides>
  <Notes>0</Notes>
  <HiddenSlides>0</HiddenSlides>
  <MMClips>0</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9</vt:i4>
      </vt:variant>
    </vt:vector>
  </HeadingPairs>
  <TitlesOfParts>
    <vt:vector size="16" baseType="lpstr">
      <vt:lpstr>Arial</vt:lpstr>
      <vt:lpstr>Calibri</vt:lpstr>
      <vt:lpstr>Candara</vt:lpstr>
      <vt:lpstr>Ink Free</vt:lpstr>
      <vt:lpstr>Noto Sans Symbols</vt:lpstr>
      <vt:lpstr>var(--font-heading)</vt:lpstr>
      <vt:lpstr>Ofis Teması</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resul yuksektepe</dc:creator>
  <cp:lastModifiedBy>ferudun</cp:lastModifiedBy>
  <cp:revision>182</cp:revision>
  <dcterms:created xsi:type="dcterms:W3CDTF">2022-06-13T16:52:00Z</dcterms:created>
  <dcterms:modified xsi:type="dcterms:W3CDTF">2023-03-20T18:51:18Z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0636185BD2654017A91554155C01119B</vt:lpwstr>
  </property>
  <property fmtid="{D5CDD505-2E9C-101B-9397-08002B2CF9AE}" pid="3" name="KSOProductBuildVer">
    <vt:lpwstr>2057-11.2.0.11254</vt:lpwstr>
  </property>
</Properties>
</file>

<file path=docProps/thumbnail.jpeg>
</file>